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xml" ContentType="application/vnd.openxmlformats-officedocument.presentationml.notesSlide+xml"/>
  <Override PartName="/ppt/charts/chart15.xml" ContentType="application/vnd.openxmlformats-officedocument.drawingml.chart+xml"/>
  <Override PartName="/ppt/notesSlides/notesSlide4.xml" ContentType="application/vnd.openxmlformats-officedocument.presentationml.notesSlide+xml"/>
  <Override PartName="/ppt/charts/chart16.xml" ContentType="application/vnd.openxmlformats-officedocument.drawingml.chart+xml"/>
  <Override PartName="/ppt/notesSlides/notesSlide5.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545" r:id="rId2"/>
    <p:sldId id="256" r:id="rId3"/>
    <p:sldId id="546" r:id="rId4"/>
    <p:sldId id="646" r:id="rId5"/>
    <p:sldId id="572" r:id="rId6"/>
    <p:sldId id="612" r:id="rId7"/>
    <p:sldId id="613" r:id="rId8"/>
    <p:sldId id="614" r:id="rId9"/>
    <p:sldId id="616" r:id="rId10"/>
    <p:sldId id="617" r:id="rId11"/>
    <p:sldId id="686" r:id="rId12"/>
    <p:sldId id="685" r:id="rId13"/>
    <p:sldId id="687" r:id="rId14"/>
    <p:sldId id="621" r:id="rId15"/>
    <p:sldId id="623" r:id="rId16"/>
    <p:sldId id="624" r:id="rId17"/>
    <p:sldId id="318" r:id="rId18"/>
    <p:sldId id="625" r:id="rId19"/>
    <p:sldId id="626" r:id="rId20"/>
    <p:sldId id="628" r:id="rId21"/>
    <p:sldId id="629" r:id="rId22"/>
    <p:sldId id="632" r:id="rId23"/>
    <p:sldId id="631" r:id="rId24"/>
    <p:sldId id="630" r:id="rId25"/>
    <p:sldId id="401" r:id="rId26"/>
    <p:sldId id="402" r:id="rId27"/>
    <p:sldId id="450" r:id="rId28"/>
    <p:sldId id="672" r:id="rId29"/>
    <p:sldId id="645" r:id="rId30"/>
    <p:sldId id="587" r:id="rId31"/>
    <p:sldId id="649" r:id="rId32"/>
    <p:sldId id="650" r:id="rId33"/>
    <p:sldId id="651" r:id="rId34"/>
    <p:sldId id="652" r:id="rId35"/>
    <p:sldId id="653" r:id="rId36"/>
    <p:sldId id="654" r:id="rId37"/>
    <p:sldId id="655" r:id="rId38"/>
    <p:sldId id="656" r:id="rId39"/>
    <p:sldId id="657" r:id="rId40"/>
    <p:sldId id="636" r:id="rId41"/>
    <p:sldId id="637" r:id="rId42"/>
    <p:sldId id="638" r:id="rId43"/>
    <p:sldId id="639" r:id="rId44"/>
    <p:sldId id="641" r:id="rId45"/>
    <p:sldId id="643" r:id="rId46"/>
    <p:sldId id="642" r:id="rId47"/>
    <p:sldId id="673" r:id="rId48"/>
    <p:sldId id="674" r:id="rId49"/>
    <p:sldId id="675" r:id="rId50"/>
    <p:sldId id="676" r:id="rId51"/>
    <p:sldId id="677" r:id="rId52"/>
    <p:sldId id="678" r:id="rId53"/>
    <p:sldId id="679" r:id="rId54"/>
    <p:sldId id="680" r:id="rId55"/>
    <p:sldId id="681" r:id="rId56"/>
    <p:sldId id="684" r:id="rId57"/>
    <p:sldId id="658" r:id="rId58"/>
    <p:sldId id="659" r:id="rId59"/>
    <p:sldId id="660" r:id="rId60"/>
    <p:sldId id="661" r:id="rId61"/>
    <p:sldId id="662" r:id="rId62"/>
    <p:sldId id="671" r:id="rId63"/>
    <p:sldId id="664" r:id="rId64"/>
    <p:sldId id="665" r:id="rId65"/>
    <p:sldId id="666" r:id="rId66"/>
    <p:sldId id="667" r:id="rId67"/>
    <p:sldId id="670" r:id="rId68"/>
    <p:sldId id="669"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4DE1"/>
    <a:srgbClr val="4457FF"/>
    <a:srgbClr val="0067AC"/>
    <a:srgbClr val="708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100" d="100"/>
          <a:sy n="100" d="100"/>
        </p:scale>
        <p:origin x="-1168" y="312"/>
      </p:cViewPr>
      <p:guideLst>
        <p:guide orient="horz" pos="2160"/>
        <p:guide pos="2880"/>
      </p:guideLst>
    </p:cSldViewPr>
  </p:slideViewPr>
  <p:notesTextViewPr>
    <p:cViewPr>
      <p:scale>
        <a:sx n="75" d="100"/>
        <a:sy n="75" d="100"/>
      </p:scale>
      <p:origin x="0" y="0"/>
    </p:cViewPr>
  </p:notesTextViewPr>
  <p:sorterViewPr>
    <p:cViewPr>
      <p:scale>
        <a:sx n="66" d="100"/>
        <a:sy n="66" d="100"/>
      </p:scale>
      <p:origin x="0" y="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D:\Iowa%20Climate\Tmax\DSMTmaxExtreme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Iowa%20Climate\Temp\Statewide\Seasonal\StatewideTempsJJA.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Iowa%20Climate\Temp\Statewide\Seasonal\StatewideTempsJJA.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Iowa%20Climate\Precip\Statewide\StatewidePrecip.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Iowa%20Climate\Precip\Statewide\StatewidePrecip.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Iowa%20Climate\Precip\Statewide\StatewidePrecip.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Iowa%20Climate\Precip\CRP\CRPPrecipYearly.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Iowa%20Climate\Precip\CRP\CRPPrecipYearly.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Iowa%20Climate\Precip\CRP\CRPPrecipYearly.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Iowa%20Climate\Precip\CRP\CRPPrecipGE125.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Iowa%20Climate\Precip\CRP\CRPPrecipGE12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Iowa%20Climate\Tmax\DSMTmaxExtreme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Iowa%20Climate\Precip\CRP\CRPPrecipGE125.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Iowa%20Climate\Precip\CRP\CRPPrecipGE125.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Iowa%20Climate\Precip\Statewide\StatewidePrecip.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Iowa%20Climate\Precip\Statewide\StatewidePrecip.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Iowa%20Climate\Tmax\DSMTmaxExtrem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Iowa%20Climate\Temp\Statewide\Seasonal\StatewideTempsDJF.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Iowa%20Climate\Temp\Statewide\Seasonal\StatewideTempsDJF.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Iowa%20Climate\Temp\Statewide\Seasonal\StatewideTempsJJ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Iowa%20Climate\Temp\Statewide\Seasonal\StatewideTempsJJ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Iowa%20Climate\Temp\Statewide\Seasonal\StatewideTempsDJF.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Iowa%20Climate\Temp\Statewide\Seasonal\StatewideTempsDJ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Number of Days with</a:t>
            </a:r>
            <a:r>
              <a:rPr lang="en-US" sz="2000" baseline="0" dirty="0"/>
              <a:t> a Maximum Temperature Greater Than </a:t>
            </a:r>
            <a:endParaRPr lang="en-US" sz="2000" baseline="0" dirty="0" smtClean="0"/>
          </a:p>
          <a:p>
            <a:pPr>
              <a:defRPr/>
            </a:pPr>
            <a:r>
              <a:rPr lang="en-US" sz="2000" baseline="0" dirty="0" smtClean="0"/>
              <a:t>or </a:t>
            </a:r>
            <a:r>
              <a:rPr lang="en-US" sz="2000" baseline="0" dirty="0"/>
              <a:t>Equal to 100</a:t>
            </a:r>
            <a:r>
              <a:rPr lang="en-US" sz="2000" baseline="0" dirty="0">
                <a:latin typeface="Calibri"/>
              </a:rPr>
              <a:t>°</a:t>
            </a:r>
            <a:r>
              <a:rPr lang="en-US" sz="2000" b="1" i="0" u="none" strike="noStrike" baseline="0" dirty="0">
                <a:latin typeface="+mn-lt"/>
              </a:rPr>
              <a:t>F</a:t>
            </a:r>
            <a:endParaRPr lang="en-US" sz="2000" dirty="0"/>
          </a:p>
        </c:rich>
      </c:tx>
      <c:layout>
        <c:manualLayout>
          <c:xMode val="edge"/>
          <c:yMode val="edge"/>
          <c:x val="0.131058617672791"/>
          <c:y val="0.0197142722429158"/>
        </c:manualLayout>
      </c:layout>
      <c:overlay val="0"/>
    </c:title>
    <c:autoTitleDeleted val="0"/>
    <c:plotArea>
      <c:layout>
        <c:manualLayout>
          <c:layoutTarget val="inner"/>
          <c:xMode val="edge"/>
          <c:yMode val="edge"/>
          <c:x val="0.0785670480510325"/>
          <c:y val="0.189716153750001"/>
          <c:w val="0.887755438337199"/>
          <c:h val="0.676451789486907"/>
        </c:manualLayout>
      </c:layout>
      <c:lineChart>
        <c:grouping val="standard"/>
        <c:varyColors val="0"/>
        <c:ser>
          <c:idx val="0"/>
          <c:order val="0"/>
          <c:spPr>
            <a:ln>
              <a:solidFill>
                <a:schemeClr val="accent2">
                  <a:lumMod val="75000"/>
                </a:schemeClr>
              </a:solidFill>
            </a:ln>
          </c:spPr>
          <c:marker>
            <c:spPr>
              <a:solidFill>
                <a:schemeClr val="accent2">
                  <a:lumMod val="75000"/>
                </a:schemeClr>
              </a:solidFill>
              <a:ln>
                <a:solidFill>
                  <a:srgbClr val="C0504D">
                    <a:lumMod val="75000"/>
                  </a:srgbClr>
                </a:solidFill>
              </a:ln>
            </c:spPr>
          </c:marker>
          <c:trendline>
            <c:trendlineType val="linear"/>
            <c:dispRSqr val="0"/>
            <c:dispEq val="0"/>
          </c:trendline>
          <c:cat>
            <c:numRef>
              <c:f>'# Tmax &gt; 100'!$A$26:$A$68</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 Tmax &gt; 100'!$B$26:$B$68</c:f>
              <c:numCache>
                <c:formatCode>General</c:formatCode>
                <c:ptCount val="43"/>
                <c:pt idx="0">
                  <c:v>0.0</c:v>
                </c:pt>
                <c:pt idx="1">
                  <c:v>0.0</c:v>
                </c:pt>
                <c:pt idx="2">
                  <c:v>0.0</c:v>
                </c:pt>
                <c:pt idx="3">
                  <c:v>0.0</c:v>
                </c:pt>
                <c:pt idx="4">
                  <c:v>7.0</c:v>
                </c:pt>
                <c:pt idx="5">
                  <c:v>0.0</c:v>
                </c:pt>
                <c:pt idx="6">
                  <c:v>0.0</c:v>
                </c:pt>
                <c:pt idx="7">
                  <c:v>8.0</c:v>
                </c:pt>
                <c:pt idx="8">
                  <c:v>0.0</c:v>
                </c:pt>
                <c:pt idx="9">
                  <c:v>0.0</c:v>
                </c:pt>
                <c:pt idx="10">
                  <c:v>2.0</c:v>
                </c:pt>
                <c:pt idx="11">
                  <c:v>0.0</c:v>
                </c:pt>
                <c:pt idx="12">
                  <c:v>0.0</c:v>
                </c:pt>
                <c:pt idx="13">
                  <c:v>13.0</c:v>
                </c:pt>
                <c:pt idx="14">
                  <c:v>2.0</c:v>
                </c:pt>
                <c:pt idx="15">
                  <c:v>1.0</c:v>
                </c:pt>
                <c:pt idx="16">
                  <c:v>0.0</c:v>
                </c:pt>
                <c:pt idx="17">
                  <c:v>2.0</c:v>
                </c:pt>
                <c:pt idx="18">
                  <c:v>10.0</c:v>
                </c:pt>
                <c:pt idx="19">
                  <c:v>0.0</c:v>
                </c:pt>
                <c:pt idx="20">
                  <c:v>0.0</c:v>
                </c:pt>
                <c:pt idx="21">
                  <c:v>0.0</c:v>
                </c:pt>
                <c:pt idx="22">
                  <c:v>0.0</c:v>
                </c:pt>
                <c:pt idx="23">
                  <c:v>0.0</c:v>
                </c:pt>
                <c:pt idx="24">
                  <c:v>0.0</c:v>
                </c:pt>
                <c:pt idx="25">
                  <c:v>2.0</c:v>
                </c:pt>
                <c:pt idx="26">
                  <c:v>0.0</c:v>
                </c:pt>
                <c:pt idx="27">
                  <c:v>0.0</c:v>
                </c:pt>
                <c:pt idx="28">
                  <c:v>0.0</c:v>
                </c:pt>
                <c:pt idx="29">
                  <c:v>1.0</c:v>
                </c:pt>
                <c:pt idx="30">
                  <c:v>0.0</c:v>
                </c:pt>
                <c:pt idx="31">
                  <c:v>0.0</c:v>
                </c:pt>
                <c:pt idx="32">
                  <c:v>0.0</c:v>
                </c:pt>
                <c:pt idx="33">
                  <c:v>2.0</c:v>
                </c:pt>
                <c:pt idx="34">
                  <c:v>0.0</c:v>
                </c:pt>
                <c:pt idx="35">
                  <c:v>0.0</c:v>
                </c:pt>
                <c:pt idx="36">
                  <c:v>1.0</c:v>
                </c:pt>
                <c:pt idx="37">
                  <c:v>0.0</c:v>
                </c:pt>
                <c:pt idx="38">
                  <c:v>0.0</c:v>
                </c:pt>
                <c:pt idx="39">
                  <c:v>0.0</c:v>
                </c:pt>
                <c:pt idx="40">
                  <c:v>0.0</c:v>
                </c:pt>
                <c:pt idx="41">
                  <c:v>0.0</c:v>
                </c:pt>
                <c:pt idx="42">
                  <c:v>11.0</c:v>
                </c:pt>
              </c:numCache>
            </c:numRef>
          </c:val>
          <c:smooth val="0"/>
        </c:ser>
        <c:dLbls>
          <c:showLegendKey val="0"/>
          <c:showVal val="0"/>
          <c:showCatName val="0"/>
          <c:showSerName val="0"/>
          <c:showPercent val="0"/>
          <c:showBubbleSize val="0"/>
        </c:dLbls>
        <c:marker val="1"/>
        <c:smooth val="0"/>
        <c:axId val="701299416"/>
        <c:axId val="701304808"/>
      </c:lineChart>
      <c:catAx>
        <c:axId val="701299416"/>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701304808"/>
        <c:crosses val="autoZero"/>
        <c:auto val="1"/>
        <c:lblAlgn val="ctr"/>
        <c:lblOffset val="100"/>
        <c:tickLblSkip val="5"/>
        <c:tickMarkSkip val="5"/>
        <c:noMultiLvlLbl val="0"/>
      </c:catAx>
      <c:valAx>
        <c:axId val="701304808"/>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701299416"/>
        <c:crosses val="autoZero"/>
        <c:crossBetween val="between"/>
      </c:valAx>
      <c:spPr>
        <a:gradFill>
          <a:gsLst>
            <a:gs pos="0">
              <a:srgbClr val="FACDA8"/>
            </a:gs>
            <a:gs pos="100000">
              <a:srgbClr val="EC7C4A"/>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Summer Average State-Wide Temperature</a:t>
            </a:r>
            <a:r>
              <a:rPr lang="en-US" sz="1200" baseline="0"/>
              <a:t> Maximum</a:t>
            </a:r>
            <a:endParaRPr lang="en-US" sz="1200"/>
          </a:p>
        </c:rich>
      </c:tx>
      <c:layout/>
      <c:overlay val="0"/>
    </c:title>
    <c:autoTitleDeleted val="0"/>
    <c:plotArea>
      <c:layout>
        <c:manualLayout>
          <c:layoutTarget val="inner"/>
          <c:xMode val="edge"/>
          <c:yMode val="edge"/>
          <c:x val="0.100735166724849"/>
          <c:y val="0.117460897325138"/>
          <c:w val="0.864909300130589"/>
          <c:h val="0.721699536774206"/>
        </c:manualLayout>
      </c:layout>
      <c:lineChart>
        <c:grouping val="standard"/>
        <c:varyColors val="0"/>
        <c:ser>
          <c:idx val="0"/>
          <c:order val="0"/>
          <c:spPr>
            <a:ln>
              <a:solidFill>
                <a:srgbClr val="C00000"/>
              </a:solidFill>
            </a:ln>
          </c:spPr>
          <c:marker>
            <c:spPr>
              <a:solidFill>
                <a:srgbClr val="C00000"/>
              </a:solidFill>
              <a:ln>
                <a:solidFill>
                  <a:srgbClr val="C00000"/>
                </a:solidFill>
              </a:ln>
            </c:spPr>
          </c:marker>
          <c:trendline>
            <c:trendlineType val="linear"/>
            <c:dispRSqr val="1"/>
            <c:dispEq val="0"/>
            <c:trendlineLbl>
              <c:layout>
                <c:manualLayout>
                  <c:x val="-0.0045440871615186"/>
                  <c:y val="-0.308561367133184"/>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Sheet1!$F$82:$F$124</c:f>
              <c:numCache>
                <c:formatCode>0.00</c:formatCode>
                <c:ptCount val="43"/>
                <c:pt idx="0">
                  <c:v>84.19</c:v>
                </c:pt>
                <c:pt idx="1">
                  <c:v>84.28666666666667</c:v>
                </c:pt>
                <c:pt idx="2">
                  <c:v>82.1533333333329</c:v>
                </c:pt>
                <c:pt idx="3">
                  <c:v>84.07666666666667</c:v>
                </c:pt>
                <c:pt idx="4">
                  <c:v>83.18333333333295</c:v>
                </c:pt>
                <c:pt idx="5">
                  <c:v>84.55333333333303</c:v>
                </c:pt>
                <c:pt idx="6">
                  <c:v>85.09666666666666</c:v>
                </c:pt>
                <c:pt idx="7">
                  <c:v>84.72666666666667</c:v>
                </c:pt>
                <c:pt idx="8">
                  <c:v>83.53333333333325</c:v>
                </c:pt>
                <c:pt idx="9">
                  <c:v>82.48</c:v>
                </c:pt>
                <c:pt idx="10">
                  <c:v>85.79666666666666</c:v>
                </c:pt>
                <c:pt idx="11">
                  <c:v>82.61666666666665</c:v>
                </c:pt>
                <c:pt idx="12">
                  <c:v>81.12</c:v>
                </c:pt>
                <c:pt idx="13">
                  <c:v>87.4666666666667</c:v>
                </c:pt>
                <c:pt idx="14">
                  <c:v>84.60333333333304</c:v>
                </c:pt>
                <c:pt idx="15">
                  <c:v>81.67333333333283</c:v>
                </c:pt>
                <c:pt idx="16">
                  <c:v>82.65</c:v>
                </c:pt>
                <c:pt idx="17">
                  <c:v>84.76</c:v>
                </c:pt>
                <c:pt idx="18">
                  <c:v>88.8</c:v>
                </c:pt>
                <c:pt idx="19">
                  <c:v>83.08333333333304</c:v>
                </c:pt>
                <c:pt idx="20">
                  <c:v>81.82</c:v>
                </c:pt>
                <c:pt idx="21">
                  <c:v>83.9666666666667</c:v>
                </c:pt>
                <c:pt idx="22">
                  <c:v>78.37666666666665</c:v>
                </c:pt>
                <c:pt idx="23">
                  <c:v>79.82666666666667</c:v>
                </c:pt>
                <c:pt idx="24">
                  <c:v>81.06666666666666</c:v>
                </c:pt>
                <c:pt idx="25">
                  <c:v>84.26333333333328</c:v>
                </c:pt>
                <c:pt idx="26">
                  <c:v>80.84333333333328</c:v>
                </c:pt>
                <c:pt idx="27">
                  <c:v>82.34333333333331</c:v>
                </c:pt>
                <c:pt idx="28">
                  <c:v>81.26</c:v>
                </c:pt>
                <c:pt idx="29">
                  <c:v>82.4066666666667</c:v>
                </c:pt>
                <c:pt idx="30">
                  <c:v>81.32</c:v>
                </c:pt>
                <c:pt idx="31">
                  <c:v>82.7</c:v>
                </c:pt>
                <c:pt idx="32">
                  <c:v>84.2166666666667</c:v>
                </c:pt>
                <c:pt idx="33">
                  <c:v>83.0</c:v>
                </c:pt>
                <c:pt idx="34">
                  <c:v>78.48333333333331</c:v>
                </c:pt>
                <c:pt idx="35">
                  <c:v>84.28</c:v>
                </c:pt>
                <c:pt idx="36">
                  <c:v>83.78333333333325</c:v>
                </c:pt>
                <c:pt idx="37">
                  <c:v>83.69333333333306</c:v>
                </c:pt>
                <c:pt idx="38">
                  <c:v>81.85666666666667</c:v>
                </c:pt>
                <c:pt idx="39">
                  <c:v>78.78333333333325</c:v>
                </c:pt>
                <c:pt idx="40">
                  <c:v>83.49333333333331</c:v>
                </c:pt>
                <c:pt idx="41">
                  <c:v>83.39666666666666</c:v>
                </c:pt>
                <c:pt idx="42">
                  <c:v>86.79333333333331</c:v>
                </c:pt>
              </c:numCache>
            </c:numRef>
          </c:val>
          <c:smooth val="0"/>
        </c:ser>
        <c:dLbls>
          <c:showLegendKey val="0"/>
          <c:showVal val="0"/>
          <c:showCatName val="0"/>
          <c:showSerName val="0"/>
          <c:showPercent val="0"/>
          <c:showBubbleSize val="0"/>
        </c:dLbls>
        <c:marker val="1"/>
        <c:smooth val="0"/>
        <c:axId val="513939464"/>
        <c:axId val="513944744"/>
      </c:lineChart>
      <c:catAx>
        <c:axId val="513939464"/>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3944744"/>
        <c:crosses val="autoZero"/>
        <c:auto val="1"/>
        <c:lblAlgn val="ctr"/>
        <c:lblOffset val="100"/>
        <c:tickLblSkip val="5"/>
        <c:tickMarkSkip val="5"/>
        <c:noMultiLvlLbl val="0"/>
      </c:catAx>
      <c:valAx>
        <c:axId val="513944744"/>
        <c:scaling>
          <c:orientation val="minMax"/>
          <c:max val="95.0"/>
          <c:min val="70.0"/>
        </c:scaling>
        <c:delete val="0"/>
        <c:axPos val="l"/>
        <c:majorGridlines/>
        <c:title>
          <c:tx>
            <c:rich>
              <a:bodyPr rot="-5400000" vert="horz"/>
              <a:lstStyle/>
              <a:p>
                <a:pPr>
                  <a:defRPr sz="900"/>
                </a:pPr>
                <a:r>
                  <a:rPr lang="en-US" sz="900"/>
                  <a:t>Max Temperature (</a:t>
                </a:r>
                <a:r>
                  <a:rPr lang="en-US" sz="90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393946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Summer Average State-Wide</a:t>
            </a:r>
            <a:r>
              <a:rPr lang="en-US" sz="1200" baseline="0"/>
              <a:t> Temperature Minimum</a:t>
            </a:r>
            <a:endParaRPr lang="en-US" sz="1200"/>
          </a:p>
        </c:rich>
      </c:tx>
      <c:layout/>
      <c:overlay val="0"/>
    </c:title>
    <c:autoTitleDeleted val="0"/>
    <c:plotArea>
      <c:layout>
        <c:manualLayout>
          <c:layoutTarget val="inner"/>
          <c:xMode val="edge"/>
          <c:yMode val="edge"/>
          <c:x val="0.100735166724849"/>
          <c:y val="0.118201975541701"/>
          <c:w val="0.864909300130589"/>
          <c:h val="0.724149796732822"/>
        </c:manualLayout>
      </c:layout>
      <c:lineChart>
        <c:grouping val="standard"/>
        <c:varyColors val="0"/>
        <c:ser>
          <c:idx val="0"/>
          <c:order val="0"/>
          <c:spPr>
            <a:ln>
              <a:solidFill>
                <a:srgbClr val="0070C0"/>
              </a:solidFill>
            </a:ln>
          </c:spPr>
          <c:marker>
            <c:spPr>
              <a:solidFill>
                <a:srgbClr val="0070C0"/>
              </a:solidFill>
              <a:ln>
                <a:solidFill>
                  <a:srgbClr val="0070C0"/>
                </a:solidFill>
              </a:ln>
            </c:spPr>
          </c:marker>
          <c:trendline>
            <c:trendlineType val="linear"/>
            <c:dispRSqr val="1"/>
            <c:dispEq val="0"/>
            <c:trendlineLbl>
              <c:layout>
                <c:manualLayout>
                  <c:x val="0.000911117266120629"/>
                  <c:y val="0.333718837195824"/>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Sheet1!$M$82:$M$124</c:f>
              <c:numCache>
                <c:formatCode>0.00</c:formatCode>
                <c:ptCount val="43"/>
                <c:pt idx="0">
                  <c:v>61.04</c:v>
                </c:pt>
                <c:pt idx="1">
                  <c:v>60.22000000000001</c:v>
                </c:pt>
                <c:pt idx="2">
                  <c:v>60.09</c:v>
                </c:pt>
                <c:pt idx="3">
                  <c:v>62.13666666666633</c:v>
                </c:pt>
                <c:pt idx="4">
                  <c:v>59.53666666666633</c:v>
                </c:pt>
                <c:pt idx="5">
                  <c:v>61.68666666666631</c:v>
                </c:pt>
                <c:pt idx="6">
                  <c:v>59.65666666666628</c:v>
                </c:pt>
                <c:pt idx="7">
                  <c:v>60.71666666666633</c:v>
                </c:pt>
                <c:pt idx="8">
                  <c:v>60.41666666666626</c:v>
                </c:pt>
                <c:pt idx="9">
                  <c:v>60.31666666666623</c:v>
                </c:pt>
                <c:pt idx="10">
                  <c:v>62.06333333333333</c:v>
                </c:pt>
                <c:pt idx="11">
                  <c:v>60.84333333333333</c:v>
                </c:pt>
                <c:pt idx="12">
                  <c:v>59.27666666666637</c:v>
                </c:pt>
                <c:pt idx="13">
                  <c:v>63.73000000000001</c:v>
                </c:pt>
                <c:pt idx="14">
                  <c:v>60.91333333333333</c:v>
                </c:pt>
                <c:pt idx="15">
                  <c:v>57.89333333333334</c:v>
                </c:pt>
                <c:pt idx="16">
                  <c:v>61.27666666666637</c:v>
                </c:pt>
                <c:pt idx="17">
                  <c:v>62.73000000000001</c:v>
                </c:pt>
                <c:pt idx="18">
                  <c:v>62.69666666666643</c:v>
                </c:pt>
                <c:pt idx="19">
                  <c:v>60.58333333333334</c:v>
                </c:pt>
                <c:pt idx="20">
                  <c:v>62.08666666666628</c:v>
                </c:pt>
                <c:pt idx="21">
                  <c:v>62.58000000000001</c:v>
                </c:pt>
                <c:pt idx="22">
                  <c:v>56.98666666666627</c:v>
                </c:pt>
                <c:pt idx="23">
                  <c:v>61.56</c:v>
                </c:pt>
                <c:pt idx="24">
                  <c:v>59.82333333333333</c:v>
                </c:pt>
                <c:pt idx="25">
                  <c:v>63.39000000000001</c:v>
                </c:pt>
                <c:pt idx="26">
                  <c:v>60.15333333333333</c:v>
                </c:pt>
                <c:pt idx="27">
                  <c:v>60.81</c:v>
                </c:pt>
                <c:pt idx="28">
                  <c:v>61.89000000000001</c:v>
                </c:pt>
                <c:pt idx="29">
                  <c:v>61.93666666666633</c:v>
                </c:pt>
                <c:pt idx="30">
                  <c:v>60.95666666666627</c:v>
                </c:pt>
                <c:pt idx="31">
                  <c:v>61.60666666666633</c:v>
                </c:pt>
                <c:pt idx="32">
                  <c:v>62.68</c:v>
                </c:pt>
                <c:pt idx="33">
                  <c:v>60.39333333333334</c:v>
                </c:pt>
                <c:pt idx="34">
                  <c:v>57.77333333333333</c:v>
                </c:pt>
                <c:pt idx="35">
                  <c:v>62.10666666666633</c:v>
                </c:pt>
                <c:pt idx="36">
                  <c:v>62.06666666666633</c:v>
                </c:pt>
                <c:pt idx="37">
                  <c:v>62.28666666666633</c:v>
                </c:pt>
                <c:pt idx="38">
                  <c:v>60.20000000000001</c:v>
                </c:pt>
                <c:pt idx="39">
                  <c:v>58.3</c:v>
                </c:pt>
                <c:pt idx="40">
                  <c:v>63.48</c:v>
                </c:pt>
                <c:pt idx="41">
                  <c:v>63.81333333333333</c:v>
                </c:pt>
                <c:pt idx="42">
                  <c:v>62.43333333333334</c:v>
                </c:pt>
              </c:numCache>
            </c:numRef>
          </c:val>
          <c:smooth val="0"/>
        </c:ser>
        <c:dLbls>
          <c:showLegendKey val="0"/>
          <c:showVal val="0"/>
          <c:showCatName val="0"/>
          <c:showSerName val="0"/>
          <c:showPercent val="0"/>
          <c:showBubbleSize val="0"/>
        </c:dLbls>
        <c:marker val="1"/>
        <c:smooth val="0"/>
        <c:axId val="512981944"/>
        <c:axId val="512987224"/>
      </c:lineChart>
      <c:catAx>
        <c:axId val="512981944"/>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2987224"/>
        <c:crosses val="autoZero"/>
        <c:auto val="1"/>
        <c:lblAlgn val="ctr"/>
        <c:lblOffset val="100"/>
        <c:tickLblSkip val="5"/>
        <c:tickMarkSkip val="5"/>
        <c:noMultiLvlLbl val="0"/>
      </c:catAx>
      <c:valAx>
        <c:axId val="512987224"/>
        <c:scaling>
          <c:orientation val="minMax"/>
          <c:min val="52.0"/>
        </c:scaling>
        <c:delete val="0"/>
        <c:axPos val="l"/>
        <c:majorGridlines/>
        <c:title>
          <c:tx>
            <c:rich>
              <a:bodyPr rot="-5400000" vert="horz"/>
              <a:lstStyle/>
              <a:p>
                <a:pPr>
                  <a:defRPr sz="900"/>
                </a:pPr>
                <a:r>
                  <a:rPr lang="en-US" sz="900"/>
                  <a:t>Min Temperature (</a:t>
                </a:r>
                <a:r>
                  <a:rPr lang="en-US" sz="90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298194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Total Annual State-Wide</a:t>
            </a:r>
            <a:r>
              <a:rPr lang="en-US" sz="2000" baseline="0"/>
              <a:t> Average Precipitation </a:t>
            </a:r>
            <a:endParaRPr lang="en-US" sz="2000"/>
          </a:p>
        </c:rich>
      </c:tx>
      <c:layout/>
      <c:overlay val="0"/>
    </c:title>
    <c:autoTitleDeleted val="0"/>
    <c:plotArea>
      <c:layout>
        <c:manualLayout>
          <c:layoutTarget val="inner"/>
          <c:xMode val="edge"/>
          <c:yMode val="edge"/>
          <c:x val="0.095070820229104"/>
          <c:y val="0.132300415573053"/>
          <c:w val="0.85572691168706"/>
          <c:h val="0.728683380452814"/>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868835273141877"/>
                  <c:y val="0.266813707945598"/>
                </c:manualLayout>
              </c:layout>
              <c:numFmt formatCode="General" sourceLinked="0"/>
              <c:txPr>
                <a:bodyPr/>
                <a:lstStyle/>
                <a:p>
                  <a:pPr>
                    <a:defRPr sz="1400"/>
                  </a:pPr>
                  <a:endParaRPr lang="en-US"/>
                </a:p>
              </c:txPr>
            </c:trendlineLbl>
          </c:trendline>
          <c:cat>
            <c:numRef>
              <c:f>Yearly!$A$2:$A$143</c:f>
              <c:numCache>
                <c:formatCode>General</c:formatCode>
                <c:ptCount val="142"/>
                <c:pt idx="0">
                  <c:v>1870.0</c:v>
                </c:pt>
                <c:pt idx="1">
                  <c:v>1871.0</c:v>
                </c:pt>
                <c:pt idx="2">
                  <c:v>1872.0</c:v>
                </c:pt>
                <c:pt idx="3" formatCode="0">
                  <c:v>1873.0</c:v>
                </c:pt>
                <c:pt idx="4" formatCode="0">
                  <c:v>1874.0</c:v>
                </c:pt>
                <c:pt idx="5" formatCode="0">
                  <c:v>1875.0</c:v>
                </c:pt>
                <c:pt idx="6" formatCode="0">
                  <c:v>1876.0</c:v>
                </c:pt>
                <c:pt idx="7" formatCode="0">
                  <c:v>1877.0</c:v>
                </c:pt>
                <c:pt idx="8" formatCode="0">
                  <c:v>1878.0</c:v>
                </c:pt>
                <c:pt idx="9" formatCode="0">
                  <c:v>1879.0</c:v>
                </c:pt>
                <c:pt idx="10" formatCode="0">
                  <c:v>1880.0</c:v>
                </c:pt>
                <c:pt idx="11" formatCode="0">
                  <c:v>1881.0</c:v>
                </c:pt>
                <c:pt idx="12" formatCode="0">
                  <c:v>1882.0</c:v>
                </c:pt>
                <c:pt idx="13" formatCode="0">
                  <c:v>1883.0</c:v>
                </c:pt>
                <c:pt idx="14" formatCode="0">
                  <c:v>1884.0</c:v>
                </c:pt>
                <c:pt idx="15" formatCode="0">
                  <c:v>1885.0</c:v>
                </c:pt>
                <c:pt idx="16" formatCode="0">
                  <c:v>1886.0</c:v>
                </c:pt>
                <c:pt idx="17" formatCode="0">
                  <c:v>1887.0</c:v>
                </c:pt>
                <c:pt idx="18" formatCode="0">
                  <c:v>1888.0</c:v>
                </c:pt>
                <c:pt idx="19" formatCode="0">
                  <c:v>1889.0</c:v>
                </c:pt>
                <c:pt idx="20" formatCode="0">
                  <c:v>1890.0</c:v>
                </c:pt>
                <c:pt idx="21" formatCode="0">
                  <c:v>1891.0</c:v>
                </c:pt>
                <c:pt idx="22" formatCode="0">
                  <c:v>1892.0</c:v>
                </c:pt>
                <c:pt idx="23" formatCode="0">
                  <c:v>1893.0</c:v>
                </c:pt>
                <c:pt idx="24" formatCode="0">
                  <c:v>1894.0</c:v>
                </c:pt>
                <c:pt idx="25" formatCode="0">
                  <c:v>1895.0</c:v>
                </c:pt>
                <c:pt idx="26" formatCode="0">
                  <c:v>1896.0</c:v>
                </c:pt>
                <c:pt idx="27" formatCode="0">
                  <c:v>1897.0</c:v>
                </c:pt>
                <c:pt idx="28" formatCode="0">
                  <c:v>1898.0</c:v>
                </c:pt>
                <c:pt idx="29" formatCode="0">
                  <c:v>1899.0</c:v>
                </c:pt>
                <c:pt idx="30" formatCode="0">
                  <c:v>1900.0</c:v>
                </c:pt>
                <c:pt idx="31" formatCode="0">
                  <c:v>1901.0</c:v>
                </c:pt>
                <c:pt idx="32" formatCode="0">
                  <c:v>1902.0</c:v>
                </c:pt>
                <c:pt idx="33" formatCode="0">
                  <c:v>1903.0</c:v>
                </c:pt>
                <c:pt idx="34" formatCode="0">
                  <c:v>1904.0</c:v>
                </c:pt>
                <c:pt idx="35" formatCode="0">
                  <c:v>1905.0</c:v>
                </c:pt>
                <c:pt idx="36" formatCode="0">
                  <c:v>1906.0</c:v>
                </c:pt>
                <c:pt idx="37" formatCode="0">
                  <c:v>1907.0</c:v>
                </c:pt>
                <c:pt idx="38" formatCode="0">
                  <c:v>1908.0</c:v>
                </c:pt>
                <c:pt idx="39" formatCode="0">
                  <c:v>1909.0</c:v>
                </c:pt>
                <c:pt idx="40" formatCode="0">
                  <c:v>1910.0</c:v>
                </c:pt>
                <c:pt idx="41" formatCode="0">
                  <c:v>1911.0</c:v>
                </c:pt>
                <c:pt idx="42" formatCode="0">
                  <c:v>1912.0</c:v>
                </c:pt>
                <c:pt idx="43" formatCode="0">
                  <c:v>1913.0</c:v>
                </c:pt>
                <c:pt idx="44" formatCode="0">
                  <c:v>1914.0</c:v>
                </c:pt>
                <c:pt idx="45" formatCode="0">
                  <c:v>1915.0</c:v>
                </c:pt>
                <c:pt idx="46" formatCode="0">
                  <c:v>1916.0</c:v>
                </c:pt>
                <c:pt idx="47" formatCode="0">
                  <c:v>1917.0</c:v>
                </c:pt>
                <c:pt idx="48" formatCode="0">
                  <c:v>1918.0</c:v>
                </c:pt>
                <c:pt idx="49" formatCode="0">
                  <c:v>1919.0</c:v>
                </c:pt>
                <c:pt idx="50" formatCode="0">
                  <c:v>1920.0</c:v>
                </c:pt>
                <c:pt idx="51" formatCode="0">
                  <c:v>1921.0</c:v>
                </c:pt>
                <c:pt idx="52" formatCode="0">
                  <c:v>1922.0</c:v>
                </c:pt>
                <c:pt idx="53" formatCode="0">
                  <c:v>1923.0</c:v>
                </c:pt>
                <c:pt idx="54" formatCode="0">
                  <c:v>1924.0</c:v>
                </c:pt>
                <c:pt idx="55" formatCode="0">
                  <c:v>1925.0</c:v>
                </c:pt>
                <c:pt idx="56" formatCode="0">
                  <c:v>1926.0</c:v>
                </c:pt>
                <c:pt idx="57" formatCode="0">
                  <c:v>1927.0</c:v>
                </c:pt>
                <c:pt idx="58" formatCode="0">
                  <c:v>1928.0</c:v>
                </c:pt>
                <c:pt idx="59" formatCode="0">
                  <c:v>1929.0</c:v>
                </c:pt>
                <c:pt idx="60" formatCode="0">
                  <c:v>1930.0</c:v>
                </c:pt>
                <c:pt idx="61" formatCode="0">
                  <c:v>1931.0</c:v>
                </c:pt>
                <c:pt idx="62" formatCode="0">
                  <c:v>1932.0</c:v>
                </c:pt>
                <c:pt idx="63" formatCode="0">
                  <c:v>1933.0</c:v>
                </c:pt>
                <c:pt idx="64" formatCode="0">
                  <c:v>1934.0</c:v>
                </c:pt>
                <c:pt idx="65" formatCode="0">
                  <c:v>1935.0</c:v>
                </c:pt>
                <c:pt idx="66" formatCode="0">
                  <c:v>1936.0</c:v>
                </c:pt>
                <c:pt idx="67" formatCode="0">
                  <c:v>1937.0</c:v>
                </c:pt>
                <c:pt idx="68" formatCode="0">
                  <c:v>1938.0</c:v>
                </c:pt>
                <c:pt idx="69" formatCode="0">
                  <c:v>1939.0</c:v>
                </c:pt>
                <c:pt idx="70" formatCode="0">
                  <c:v>1940.0</c:v>
                </c:pt>
                <c:pt idx="71" formatCode="0">
                  <c:v>1941.0</c:v>
                </c:pt>
                <c:pt idx="72" formatCode="0">
                  <c:v>1942.0</c:v>
                </c:pt>
                <c:pt idx="73" formatCode="0">
                  <c:v>1943.0</c:v>
                </c:pt>
                <c:pt idx="74" formatCode="0">
                  <c:v>1944.0</c:v>
                </c:pt>
                <c:pt idx="75" formatCode="0">
                  <c:v>1945.0</c:v>
                </c:pt>
                <c:pt idx="76" formatCode="0">
                  <c:v>1946.0</c:v>
                </c:pt>
                <c:pt idx="77" formatCode="0">
                  <c:v>1947.0</c:v>
                </c:pt>
                <c:pt idx="78" formatCode="0">
                  <c:v>1948.0</c:v>
                </c:pt>
                <c:pt idx="79" formatCode="0">
                  <c:v>1949.0</c:v>
                </c:pt>
                <c:pt idx="80" formatCode="0">
                  <c:v>1950.0</c:v>
                </c:pt>
                <c:pt idx="81" formatCode="0">
                  <c:v>1951.0</c:v>
                </c:pt>
                <c:pt idx="82" formatCode="0">
                  <c:v>1952.0</c:v>
                </c:pt>
                <c:pt idx="83" formatCode="0">
                  <c:v>1953.0</c:v>
                </c:pt>
                <c:pt idx="84" formatCode="0">
                  <c:v>1954.0</c:v>
                </c:pt>
                <c:pt idx="85" formatCode="0">
                  <c:v>1955.0</c:v>
                </c:pt>
                <c:pt idx="86" formatCode="0">
                  <c:v>1956.0</c:v>
                </c:pt>
                <c:pt idx="87" formatCode="0">
                  <c:v>1957.0</c:v>
                </c:pt>
                <c:pt idx="88" formatCode="0">
                  <c:v>1958.0</c:v>
                </c:pt>
                <c:pt idx="89" formatCode="0">
                  <c:v>1959.0</c:v>
                </c:pt>
                <c:pt idx="90" formatCode="0">
                  <c:v>1960.0</c:v>
                </c:pt>
                <c:pt idx="91" formatCode="0">
                  <c:v>1961.0</c:v>
                </c:pt>
                <c:pt idx="92" formatCode="0">
                  <c:v>1962.0</c:v>
                </c:pt>
                <c:pt idx="93" formatCode="0">
                  <c:v>1963.0</c:v>
                </c:pt>
                <c:pt idx="94" formatCode="0">
                  <c:v>1964.0</c:v>
                </c:pt>
                <c:pt idx="95" formatCode="0">
                  <c:v>1965.0</c:v>
                </c:pt>
                <c:pt idx="96" formatCode="0">
                  <c:v>1966.0</c:v>
                </c:pt>
                <c:pt idx="97" formatCode="0">
                  <c:v>1967.0</c:v>
                </c:pt>
                <c:pt idx="98" formatCode="0">
                  <c:v>1968.0</c:v>
                </c:pt>
                <c:pt idx="99" formatCode="0">
                  <c:v>1969.0</c:v>
                </c:pt>
                <c:pt idx="100" formatCode="0">
                  <c:v>1970.0</c:v>
                </c:pt>
                <c:pt idx="101" formatCode="0">
                  <c:v>1971.0</c:v>
                </c:pt>
                <c:pt idx="102" formatCode="0">
                  <c:v>1972.0</c:v>
                </c:pt>
                <c:pt idx="103" formatCode="0">
                  <c:v>1973.0</c:v>
                </c:pt>
                <c:pt idx="104" formatCode="0">
                  <c:v>1974.0</c:v>
                </c:pt>
                <c:pt idx="105" formatCode="0">
                  <c:v>1975.0</c:v>
                </c:pt>
                <c:pt idx="106" formatCode="0">
                  <c:v>1976.0</c:v>
                </c:pt>
                <c:pt idx="107" formatCode="0">
                  <c:v>1977.0</c:v>
                </c:pt>
                <c:pt idx="108" formatCode="0">
                  <c:v>1978.0</c:v>
                </c:pt>
                <c:pt idx="109" formatCode="0">
                  <c:v>1979.0</c:v>
                </c:pt>
                <c:pt idx="110" formatCode="0">
                  <c:v>1980.0</c:v>
                </c:pt>
                <c:pt idx="111" formatCode="0">
                  <c:v>1981.0</c:v>
                </c:pt>
                <c:pt idx="112" formatCode="0">
                  <c:v>1982.0</c:v>
                </c:pt>
                <c:pt idx="113" formatCode="0">
                  <c:v>1983.0</c:v>
                </c:pt>
                <c:pt idx="114" formatCode="0">
                  <c:v>1984.0</c:v>
                </c:pt>
                <c:pt idx="115" formatCode="0">
                  <c:v>1985.0</c:v>
                </c:pt>
                <c:pt idx="116" formatCode="0">
                  <c:v>1986.0</c:v>
                </c:pt>
                <c:pt idx="117" formatCode="0">
                  <c:v>1987.0</c:v>
                </c:pt>
                <c:pt idx="118" formatCode="0">
                  <c:v>1988.0</c:v>
                </c:pt>
                <c:pt idx="119" formatCode="0">
                  <c:v>1989.0</c:v>
                </c:pt>
                <c:pt idx="120" formatCode="0">
                  <c:v>1990.0</c:v>
                </c:pt>
                <c:pt idx="121" formatCode="0">
                  <c:v>1991.0</c:v>
                </c:pt>
                <c:pt idx="122" formatCode="0">
                  <c:v>1992.0</c:v>
                </c:pt>
                <c:pt idx="123" formatCode="0">
                  <c:v>1993.0</c:v>
                </c:pt>
                <c:pt idx="124" formatCode="0">
                  <c:v>1994.0</c:v>
                </c:pt>
                <c:pt idx="125" formatCode="0">
                  <c:v>1995.0</c:v>
                </c:pt>
                <c:pt idx="126" formatCode="0">
                  <c:v>1996.0</c:v>
                </c:pt>
                <c:pt idx="127" formatCode="0">
                  <c:v>1997.0</c:v>
                </c:pt>
                <c:pt idx="128" formatCode="0">
                  <c:v>1998.0</c:v>
                </c:pt>
                <c:pt idx="129" formatCode="0">
                  <c:v>1999.0</c:v>
                </c:pt>
                <c:pt idx="130" formatCode="0">
                  <c:v>2000.0</c:v>
                </c:pt>
                <c:pt idx="131" formatCode="0">
                  <c:v>2001.0</c:v>
                </c:pt>
                <c:pt idx="132" formatCode="0">
                  <c:v>2002.0</c:v>
                </c:pt>
                <c:pt idx="133" formatCode="0">
                  <c:v>2003.0</c:v>
                </c:pt>
                <c:pt idx="134" formatCode="0">
                  <c:v>2004.0</c:v>
                </c:pt>
                <c:pt idx="135" formatCode="0">
                  <c:v>2005.0</c:v>
                </c:pt>
                <c:pt idx="136" formatCode="0">
                  <c:v>2006.0</c:v>
                </c:pt>
                <c:pt idx="137" formatCode="0">
                  <c:v>2007.0</c:v>
                </c:pt>
                <c:pt idx="138" formatCode="0">
                  <c:v>2008.0</c:v>
                </c:pt>
                <c:pt idx="139" formatCode="0">
                  <c:v>2009.0</c:v>
                </c:pt>
                <c:pt idx="140" formatCode="0">
                  <c:v>2010.0</c:v>
                </c:pt>
                <c:pt idx="141" formatCode="0">
                  <c:v>2011.0</c:v>
                </c:pt>
              </c:numCache>
            </c:numRef>
          </c:cat>
          <c:val>
            <c:numRef>
              <c:f>Yearly!$N$2:$N$143</c:f>
              <c:numCache>
                <c:formatCode>General</c:formatCode>
                <c:ptCount val="142"/>
                <c:pt idx="3" formatCode="0.00">
                  <c:v>33.92</c:v>
                </c:pt>
                <c:pt idx="4" formatCode="0.00">
                  <c:v>30.75999999999999</c:v>
                </c:pt>
                <c:pt idx="5" formatCode="0.00">
                  <c:v>35.83</c:v>
                </c:pt>
                <c:pt idx="6" formatCode="0.00">
                  <c:v>36.65</c:v>
                </c:pt>
                <c:pt idx="7" formatCode="0.00">
                  <c:v>35.16000000000001</c:v>
                </c:pt>
                <c:pt idx="8" formatCode="0.00">
                  <c:v>34.53</c:v>
                </c:pt>
                <c:pt idx="9" formatCode="0.00">
                  <c:v>28.24</c:v>
                </c:pt>
                <c:pt idx="10" formatCode="0.00">
                  <c:v>30.95</c:v>
                </c:pt>
                <c:pt idx="11" formatCode="0.00">
                  <c:v>44.16000000000001</c:v>
                </c:pt>
                <c:pt idx="12" formatCode="0.00">
                  <c:v>33.4</c:v>
                </c:pt>
                <c:pt idx="13" formatCode="0.00">
                  <c:v>34.54</c:v>
                </c:pt>
                <c:pt idx="14" formatCode="0.00">
                  <c:v>35.59</c:v>
                </c:pt>
                <c:pt idx="15" formatCode="0.00">
                  <c:v>32.23000000000001</c:v>
                </c:pt>
                <c:pt idx="16" formatCode="0.00">
                  <c:v>24.71</c:v>
                </c:pt>
                <c:pt idx="17" formatCode="0.00">
                  <c:v>26.31000000000001</c:v>
                </c:pt>
                <c:pt idx="18" formatCode="0.00">
                  <c:v>31.43999999999999</c:v>
                </c:pt>
                <c:pt idx="19" formatCode="0.00">
                  <c:v>24.95</c:v>
                </c:pt>
                <c:pt idx="20" formatCode="0.00">
                  <c:v>29.71</c:v>
                </c:pt>
                <c:pt idx="21" formatCode="0.00">
                  <c:v>32.57</c:v>
                </c:pt>
                <c:pt idx="22" formatCode="0.00">
                  <c:v>34.82</c:v>
                </c:pt>
                <c:pt idx="23" formatCode="0.00">
                  <c:v>21.84</c:v>
                </c:pt>
                <c:pt idx="24" formatCode="0.00">
                  <c:v>20.32999999999999</c:v>
                </c:pt>
                <c:pt idx="25" formatCode="0.00">
                  <c:v>25.57</c:v>
                </c:pt>
                <c:pt idx="26" formatCode="0.00">
                  <c:v>34.44</c:v>
                </c:pt>
                <c:pt idx="27" formatCode="0.00">
                  <c:v>26.13000000000001</c:v>
                </c:pt>
                <c:pt idx="28" formatCode="0.00">
                  <c:v>32.48</c:v>
                </c:pt>
                <c:pt idx="29" formatCode="0.00">
                  <c:v>29.23</c:v>
                </c:pt>
                <c:pt idx="30" formatCode="0.00">
                  <c:v>33.66000000000001</c:v>
                </c:pt>
                <c:pt idx="31" formatCode="0.00">
                  <c:v>24.54</c:v>
                </c:pt>
                <c:pt idx="32" formatCode="0.00">
                  <c:v>39.95</c:v>
                </c:pt>
                <c:pt idx="33" formatCode="0.00">
                  <c:v>32.75</c:v>
                </c:pt>
                <c:pt idx="34" formatCode="0.00">
                  <c:v>29.65000000000001</c:v>
                </c:pt>
                <c:pt idx="35" formatCode="0.00">
                  <c:v>35.98</c:v>
                </c:pt>
                <c:pt idx="36" formatCode="0.00">
                  <c:v>29.66</c:v>
                </c:pt>
                <c:pt idx="37" formatCode="0.00">
                  <c:v>32.63</c:v>
                </c:pt>
                <c:pt idx="38" formatCode="0.00">
                  <c:v>34.24</c:v>
                </c:pt>
                <c:pt idx="39" formatCode="0.00">
                  <c:v>40.47</c:v>
                </c:pt>
                <c:pt idx="40" formatCode="0.00">
                  <c:v>20.54</c:v>
                </c:pt>
                <c:pt idx="41" formatCode="0.00">
                  <c:v>31.63000000000001</c:v>
                </c:pt>
                <c:pt idx="42" formatCode="0.00">
                  <c:v>27.71</c:v>
                </c:pt>
                <c:pt idx="43" formatCode="0.00">
                  <c:v>29.57</c:v>
                </c:pt>
                <c:pt idx="44" formatCode="0.00">
                  <c:v>30.77</c:v>
                </c:pt>
                <c:pt idx="45" formatCode="0.00">
                  <c:v>40.68</c:v>
                </c:pt>
                <c:pt idx="46" formatCode="0.00">
                  <c:v>30.56</c:v>
                </c:pt>
                <c:pt idx="47" formatCode="0.00">
                  <c:v>27.35</c:v>
                </c:pt>
                <c:pt idx="48" formatCode="0.00">
                  <c:v>30.36</c:v>
                </c:pt>
                <c:pt idx="49" formatCode="0.00">
                  <c:v>35.52</c:v>
                </c:pt>
                <c:pt idx="50" formatCode="0.00">
                  <c:v>27.53</c:v>
                </c:pt>
                <c:pt idx="51" formatCode="0.00">
                  <c:v>31.11000000000001</c:v>
                </c:pt>
                <c:pt idx="52" formatCode="0.00">
                  <c:v>29.12</c:v>
                </c:pt>
                <c:pt idx="53" formatCode="0.00">
                  <c:v>28.53</c:v>
                </c:pt>
                <c:pt idx="54" formatCode="0.00">
                  <c:v>30.35</c:v>
                </c:pt>
                <c:pt idx="55" formatCode="0.00">
                  <c:v>28.61000000000001</c:v>
                </c:pt>
                <c:pt idx="56" formatCode="0.00">
                  <c:v>33.75</c:v>
                </c:pt>
                <c:pt idx="57" formatCode="0.00">
                  <c:v>30.8</c:v>
                </c:pt>
                <c:pt idx="58" formatCode="0.00">
                  <c:v>35.66000000000001</c:v>
                </c:pt>
                <c:pt idx="59" formatCode="0.00">
                  <c:v>31.18</c:v>
                </c:pt>
                <c:pt idx="60" formatCode="0.00">
                  <c:v>25.5</c:v>
                </c:pt>
                <c:pt idx="61" formatCode="0.00">
                  <c:v>35.17</c:v>
                </c:pt>
                <c:pt idx="62" formatCode="0.00">
                  <c:v>32.86</c:v>
                </c:pt>
                <c:pt idx="63" formatCode="0.00">
                  <c:v>26.14</c:v>
                </c:pt>
                <c:pt idx="64" formatCode="0.00">
                  <c:v>26.3</c:v>
                </c:pt>
                <c:pt idx="65" formatCode="0.00">
                  <c:v>33.92</c:v>
                </c:pt>
                <c:pt idx="66" formatCode="0.00">
                  <c:v>25.81000000000001</c:v>
                </c:pt>
                <c:pt idx="67" formatCode="0.00">
                  <c:v>26.39</c:v>
                </c:pt>
                <c:pt idx="68" formatCode="0.00">
                  <c:v>35.17</c:v>
                </c:pt>
                <c:pt idx="69" formatCode="0.00">
                  <c:v>25.77</c:v>
                </c:pt>
                <c:pt idx="70" formatCode="0.00">
                  <c:v>29.24</c:v>
                </c:pt>
                <c:pt idx="71" formatCode="0.00">
                  <c:v>37.48</c:v>
                </c:pt>
                <c:pt idx="72" formatCode="0.00">
                  <c:v>33.01</c:v>
                </c:pt>
                <c:pt idx="73" formatCode="0.00">
                  <c:v>30.47</c:v>
                </c:pt>
                <c:pt idx="74" formatCode="0.00">
                  <c:v>38.33</c:v>
                </c:pt>
                <c:pt idx="75" formatCode="0.00">
                  <c:v>35.95</c:v>
                </c:pt>
                <c:pt idx="76" formatCode="0.00">
                  <c:v>34.77</c:v>
                </c:pt>
                <c:pt idx="77" formatCode="0.00">
                  <c:v>33.96</c:v>
                </c:pt>
                <c:pt idx="78" formatCode="0.00">
                  <c:v>27.74</c:v>
                </c:pt>
                <c:pt idx="79" formatCode="0.00">
                  <c:v>29.87</c:v>
                </c:pt>
                <c:pt idx="80" formatCode="0.00">
                  <c:v>28.18</c:v>
                </c:pt>
                <c:pt idx="81" formatCode="0.00">
                  <c:v>39.59</c:v>
                </c:pt>
                <c:pt idx="82" formatCode="0.00">
                  <c:v>28.65000000000001</c:v>
                </c:pt>
                <c:pt idx="83" formatCode="0.00">
                  <c:v>23.93</c:v>
                </c:pt>
                <c:pt idx="84" formatCode="0.00">
                  <c:v>32.41</c:v>
                </c:pt>
                <c:pt idx="85" formatCode="0.00">
                  <c:v>22.43999999999999</c:v>
                </c:pt>
                <c:pt idx="86" formatCode="0.00">
                  <c:v>22.89</c:v>
                </c:pt>
                <c:pt idx="87" formatCode="0.00">
                  <c:v>30.82</c:v>
                </c:pt>
                <c:pt idx="88" formatCode="0.00">
                  <c:v>25.88</c:v>
                </c:pt>
                <c:pt idx="89" formatCode="0.00">
                  <c:v>36.66000000000001</c:v>
                </c:pt>
                <c:pt idx="90" formatCode="0.00">
                  <c:v>32.95</c:v>
                </c:pt>
                <c:pt idx="91" formatCode="0.00">
                  <c:v>36.46</c:v>
                </c:pt>
                <c:pt idx="92" formatCode="0.00">
                  <c:v>29.74</c:v>
                </c:pt>
                <c:pt idx="93" formatCode="0.00">
                  <c:v>25.75999999999999</c:v>
                </c:pt>
                <c:pt idx="94" formatCode="0.00">
                  <c:v>29.84</c:v>
                </c:pt>
                <c:pt idx="95" formatCode="0.00">
                  <c:v>38.59</c:v>
                </c:pt>
                <c:pt idx="96" formatCode="0.00">
                  <c:v>24.27</c:v>
                </c:pt>
                <c:pt idx="97" formatCode="0.00">
                  <c:v>30.17</c:v>
                </c:pt>
                <c:pt idx="98" formatCode="0.00">
                  <c:v>30.52</c:v>
                </c:pt>
                <c:pt idx="99" formatCode="0.00">
                  <c:v>33.21</c:v>
                </c:pt>
                <c:pt idx="100" formatCode="0.00">
                  <c:v>32.83</c:v>
                </c:pt>
                <c:pt idx="101" formatCode="0.00">
                  <c:v>28.01</c:v>
                </c:pt>
                <c:pt idx="102" formatCode="0.00">
                  <c:v>34.83</c:v>
                </c:pt>
                <c:pt idx="103" formatCode="0.00">
                  <c:v>41.79000000000001</c:v>
                </c:pt>
                <c:pt idx="104" formatCode="0.00">
                  <c:v>30.33000000000001</c:v>
                </c:pt>
                <c:pt idx="105" formatCode="0.00">
                  <c:v>28.41999999999999</c:v>
                </c:pt>
                <c:pt idx="106" formatCode="0.00">
                  <c:v>22.73</c:v>
                </c:pt>
                <c:pt idx="107" formatCode="0.00">
                  <c:v>35.22000000000001</c:v>
                </c:pt>
                <c:pt idx="108" formatCode="0.00">
                  <c:v>32.93</c:v>
                </c:pt>
                <c:pt idx="109" formatCode="0.00">
                  <c:v>31.89</c:v>
                </c:pt>
                <c:pt idx="110" formatCode="0.00">
                  <c:v>28.08</c:v>
                </c:pt>
                <c:pt idx="111" formatCode="0.00">
                  <c:v>31.41999999999999</c:v>
                </c:pt>
                <c:pt idx="112" formatCode="0.00">
                  <c:v>39.03</c:v>
                </c:pt>
                <c:pt idx="113" formatCode="0.00">
                  <c:v>33.66000000000001</c:v>
                </c:pt>
                <c:pt idx="114" formatCode="0.00">
                  <c:v>35.45</c:v>
                </c:pt>
                <c:pt idx="115" formatCode="0.00">
                  <c:v>30.49</c:v>
                </c:pt>
                <c:pt idx="116" formatCode="0.00">
                  <c:v>37.7</c:v>
                </c:pt>
                <c:pt idx="117" formatCode="0.00">
                  <c:v>31.47</c:v>
                </c:pt>
                <c:pt idx="118" formatCode="0.00">
                  <c:v>20.1</c:v>
                </c:pt>
                <c:pt idx="119" formatCode="0.00">
                  <c:v>23.91999999999999</c:v>
                </c:pt>
                <c:pt idx="120" formatCode="0.00">
                  <c:v>36.27</c:v>
                </c:pt>
                <c:pt idx="121" formatCode="0.00">
                  <c:v>35.66000000000001</c:v>
                </c:pt>
                <c:pt idx="122" formatCode="0.00">
                  <c:v>35.19000000000001</c:v>
                </c:pt>
                <c:pt idx="123" formatCode="0.00">
                  <c:v>46.21</c:v>
                </c:pt>
                <c:pt idx="124" formatCode="0.00">
                  <c:v>28.34</c:v>
                </c:pt>
                <c:pt idx="125" formatCode="0.00">
                  <c:v>31.27</c:v>
                </c:pt>
                <c:pt idx="126" formatCode="0.00">
                  <c:v>32.52</c:v>
                </c:pt>
                <c:pt idx="127" formatCode="0.00">
                  <c:v>28.88</c:v>
                </c:pt>
                <c:pt idx="128" formatCode="0.00">
                  <c:v>39.17</c:v>
                </c:pt>
                <c:pt idx="129" formatCode="0.00">
                  <c:v>31.08</c:v>
                </c:pt>
                <c:pt idx="130" formatCode="0.00">
                  <c:v>28.81000000000001</c:v>
                </c:pt>
                <c:pt idx="131" formatCode="0.00">
                  <c:v>34.08</c:v>
                </c:pt>
                <c:pt idx="132" formatCode="0.00">
                  <c:v>28.2</c:v>
                </c:pt>
                <c:pt idx="133" formatCode="0.00">
                  <c:v>28.05</c:v>
                </c:pt>
                <c:pt idx="134" formatCode="0.00">
                  <c:v>33.08</c:v>
                </c:pt>
                <c:pt idx="135" formatCode="0.00">
                  <c:v>28.3</c:v>
                </c:pt>
                <c:pt idx="136" formatCode="0.00">
                  <c:v>31.36</c:v>
                </c:pt>
                <c:pt idx="137" formatCode="0.00">
                  <c:v>40.82</c:v>
                </c:pt>
                <c:pt idx="138" formatCode="0.00">
                  <c:v>41.9</c:v>
                </c:pt>
                <c:pt idx="139" formatCode="0.00">
                  <c:v>38.36</c:v>
                </c:pt>
                <c:pt idx="140" formatCode="0.00">
                  <c:v>42.37</c:v>
                </c:pt>
                <c:pt idx="141">
                  <c:v>28.93</c:v>
                </c:pt>
              </c:numCache>
            </c:numRef>
          </c:val>
          <c:smooth val="0"/>
        </c:ser>
        <c:dLbls>
          <c:showLegendKey val="0"/>
          <c:showVal val="0"/>
          <c:showCatName val="0"/>
          <c:showSerName val="0"/>
          <c:showPercent val="0"/>
          <c:showBubbleSize val="0"/>
        </c:dLbls>
        <c:marker val="1"/>
        <c:smooth val="0"/>
        <c:axId val="767078248"/>
        <c:axId val="522793480"/>
      </c:lineChart>
      <c:catAx>
        <c:axId val="767078248"/>
        <c:scaling>
          <c:orientation val="minMax"/>
        </c:scaling>
        <c:delete val="0"/>
        <c:axPos val="b"/>
        <c:title>
          <c:tx>
            <c:rich>
              <a:bodyPr/>
              <a:lstStyle/>
              <a:p>
                <a:pPr>
                  <a:defRPr sz="1400"/>
                </a:pPr>
                <a:r>
                  <a:rPr lang="en-US" sz="1400"/>
                  <a:t>Year</a:t>
                </a:r>
              </a:p>
            </c:rich>
          </c:tx>
          <c:layout>
            <c:manualLayout>
              <c:xMode val="edge"/>
              <c:yMode val="edge"/>
              <c:x val="0.483998466483825"/>
              <c:y val="0.943573427367381"/>
            </c:manualLayout>
          </c:layout>
          <c:overlay val="0"/>
        </c:title>
        <c:numFmt formatCode="General" sourceLinked="1"/>
        <c:majorTickMark val="out"/>
        <c:minorTickMark val="none"/>
        <c:tickLblPos val="nextTo"/>
        <c:txPr>
          <a:bodyPr/>
          <a:lstStyle/>
          <a:p>
            <a:pPr>
              <a:defRPr sz="1400"/>
            </a:pPr>
            <a:endParaRPr lang="en-US"/>
          </a:p>
        </c:txPr>
        <c:crossAx val="522793480"/>
        <c:crosses val="autoZero"/>
        <c:auto val="1"/>
        <c:lblAlgn val="ctr"/>
        <c:lblOffset val="100"/>
        <c:tickLblSkip val="10"/>
        <c:tickMarkSkip val="5"/>
        <c:noMultiLvlLbl val="0"/>
      </c:catAx>
      <c:valAx>
        <c:axId val="522793480"/>
        <c:scaling>
          <c:orientation val="minMax"/>
          <c:max val="50.0"/>
          <c:min val="10.0"/>
        </c:scaling>
        <c:delete val="0"/>
        <c:axPos val="l"/>
        <c:majorGridlines/>
        <c:title>
          <c:tx>
            <c:rich>
              <a:bodyPr rot="-5400000" vert="horz"/>
              <a:lstStyle/>
              <a:p>
                <a:pPr>
                  <a:defRPr sz="1400"/>
                </a:pPr>
                <a:r>
                  <a:rPr lang="en-US" sz="1400"/>
                  <a:t>Total</a:t>
                </a:r>
                <a:r>
                  <a:rPr lang="en-US" sz="1400" baseline="0"/>
                  <a:t> Average Precipitation (inches)</a:t>
                </a:r>
                <a:endParaRPr lang="en-US" sz="1400"/>
              </a:p>
            </c:rich>
          </c:tx>
          <c:layout/>
          <c:overlay val="0"/>
        </c:title>
        <c:numFmt formatCode="0.0" sourceLinked="0"/>
        <c:majorTickMark val="out"/>
        <c:minorTickMark val="none"/>
        <c:tickLblPos val="nextTo"/>
        <c:txPr>
          <a:bodyPr/>
          <a:lstStyle/>
          <a:p>
            <a:pPr>
              <a:defRPr sz="1400"/>
            </a:pPr>
            <a:endParaRPr lang="en-US"/>
          </a:p>
        </c:txPr>
        <c:crossAx val="767078248"/>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Total Annual State-Wide</a:t>
            </a:r>
            <a:r>
              <a:rPr lang="en-US" sz="2000" baseline="0"/>
              <a:t> Average Precipitation </a:t>
            </a:r>
            <a:endParaRPr lang="en-US" sz="2000"/>
          </a:p>
        </c:rich>
      </c:tx>
      <c:layout/>
      <c:overlay val="0"/>
    </c:title>
    <c:autoTitleDeleted val="0"/>
    <c:plotArea>
      <c:layout>
        <c:manualLayout>
          <c:layoutTarget val="inner"/>
          <c:xMode val="edge"/>
          <c:yMode val="edge"/>
          <c:x val="0.095070820229104"/>
          <c:y val="0.132300415573053"/>
          <c:w val="0.85572691168706"/>
          <c:h val="0.728683380452814"/>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868835273141877"/>
                  <c:y val="0.266813707945598"/>
                </c:manualLayout>
              </c:layout>
              <c:numFmt formatCode="General" sourceLinked="0"/>
              <c:txPr>
                <a:bodyPr/>
                <a:lstStyle/>
                <a:p>
                  <a:pPr>
                    <a:defRPr sz="1400"/>
                  </a:pPr>
                  <a:endParaRPr lang="en-US"/>
                </a:p>
              </c:txPr>
            </c:trendlineLbl>
          </c:trendline>
          <c:cat>
            <c:numRef>
              <c:f>Yearly!$A$2:$A$143</c:f>
              <c:numCache>
                <c:formatCode>General</c:formatCode>
                <c:ptCount val="142"/>
                <c:pt idx="0">
                  <c:v>1870.0</c:v>
                </c:pt>
                <c:pt idx="1">
                  <c:v>1871.0</c:v>
                </c:pt>
                <c:pt idx="2">
                  <c:v>1872.0</c:v>
                </c:pt>
                <c:pt idx="3" formatCode="0">
                  <c:v>1873.0</c:v>
                </c:pt>
                <c:pt idx="4" formatCode="0">
                  <c:v>1874.0</c:v>
                </c:pt>
                <c:pt idx="5" formatCode="0">
                  <c:v>1875.0</c:v>
                </c:pt>
                <c:pt idx="6" formatCode="0">
                  <c:v>1876.0</c:v>
                </c:pt>
                <c:pt idx="7" formatCode="0">
                  <c:v>1877.0</c:v>
                </c:pt>
                <c:pt idx="8" formatCode="0">
                  <c:v>1878.0</c:v>
                </c:pt>
                <c:pt idx="9" formatCode="0">
                  <c:v>1879.0</c:v>
                </c:pt>
                <c:pt idx="10" formatCode="0">
                  <c:v>1880.0</c:v>
                </c:pt>
                <c:pt idx="11" formatCode="0">
                  <c:v>1881.0</c:v>
                </c:pt>
                <c:pt idx="12" formatCode="0">
                  <c:v>1882.0</c:v>
                </c:pt>
                <c:pt idx="13" formatCode="0">
                  <c:v>1883.0</c:v>
                </c:pt>
                <c:pt idx="14" formatCode="0">
                  <c:v>1884.0</c:v>
                </c:pt>
                <c:pt idx="15" formatCode="0">
                  <c:v>1885.0</c:v>
                </c:pt>
                <c:pt idx="16" formatCode="0">
                  <c:v>1886.0</c:v>
                </c:pt>
                <c:pt idx="17" formatCode="0">
                  <c:v>1887.0</c:v>
                </c:pt>
                <c:pt idx="18" formatCode="0">
                  <c:v>1888.0</c:v>
                </c:pt>
                <c:pt idx="19" formatCode="0">
                  <c:v>1889.0</c:v>
                </c:pt>
                <c:pt idx="20" formatCode="0">
                  <c:v>1890.0</c:v>
                </c:pt>
                <c:pt idx="21" formatCode="0">
                  <c:v>1891.0</c:v>
                </c:pt>
                <c:pt idx="22" formatCode="0">
                  <c:v>1892.0</c:v>
                </c:pt>
                <c:pt idx="23" formatCode="0">
                  <c:v>1893.0</c:v>
                </c:pt>
                <c:pt idx="24" formatCode="0">
                  <c:v>1894.0</c:v>
                </c:pt>
                <c:pt idx="25" formatCode="0">
                  <c:v>1895.0</c:v>
                </c:pt>
                <c:pt idx="26" formatCode="0">
                  <c:v>1896.0</c:v>
                </c:pt>
                <c:pt idx="27" formatCode="0">
                  <c:v>1897.0</c:v>
                </c:pt>
                <c:pt idx="28" formatCode="0">
                  <c:v>1898.0</c:v>
                </c:pt>
                <c:pt idx="29" formatCode="0">
                  <c:v>1899.0</c:v>
                </c:pt>
                <c:pt idx="30" formatCode="0">
                  <c:v>1900.0</c:v>
                </c:pt>
                <c:pt idx="31" formatCode="0">
                  <c:v>1901.0</c:v>
                </c:pt>
                <c:pt idx="32" formatCode="0">
                  <c:v>1902.0</c:v>
                </c:pt>
                <c:pt idx="33" formatCode="0">
                  <c:v>1903.0</c:v>
                </c:pt>
                <c:pt idx="34" formatCode="0">
                  <c:v>1904.0</c:v>
                </c:pt>
                <c:pt idx="35" formatCode="0">
                  <c:v>1905.0</c:v>
                </c:pt>
                <c:pt idx="36" formatCode="0">
                  <c:v>1906.0</c:v>
                </c:pt>
                <c:pt idx="37" formatCode="0">
                  <c:v>1907.0</c:v>
                </c:pt>
                <c:pt idx="38" formatCode="0">
                  <c:v>1908.0</c:v>
                </c:pt>
                <c:pt idx="39" formatCode="0">
                  <c:v>1909.0</c:v>
                </c:pt>
                <c:pt idx="40" formatCode="0">
                  <c:v>1910.0</c:v>
                </c:pt>
                <c:pt idx="41" formatCode="0">
                  <c:v>1911.0</c:v>
                </c:pt>
                <c:pt idx="42" formatCode="0">
                  <c:v>1912.0</c:v>
                </c:pt>
                <c:pt idx="43" formatCode="0">
                  <c:v>1913.0</c:v>
                </c:pt>
                <c:pt idx="44" formatCode="0">
                  <c:v>1914.0</c:v>
                </c:pt>
                <c:pt idx="45" formatCode="0">
                  <c:v>1915.0</c:v>
                </c:pt>
                <c:pt idx="46" formatCode="0">
                  <c:v>1916.0</c:v>
                </c:pt>
                <c:pt idx="47" formatCode="0">
                  <c:v>1917.0</c:v>
                </c:pt>
                <c:pt idx="48" formatCode="0">
                  <c:v>1918.0</c:v>
                </c:pt>
                <c:pt idx="49" formatCode="0">
                  <c:v>1919.0</c:v>
                </c:pt>
                <c:pt idx="50" formatCode="0">
                  <c:v>1920.0</c:v>
                </c:pt>
                <c:pt idx="51" formatCode="0">
                  <c:v>1921.0</c:v>
                </c:pt>
                <c:pt idx="52" formatCode="0">
                  <c:v>1922.0</c:v>
                </c:pt>
                <c:pt idx="53" formatCode="0">
                  <c:v>1923.0</c:v>
                </c:pt>
                <c:pt idx="54" formatCode="0">
                  <c:v>1924.0</c:v>
                </c:pt>
                <c:pt idx="55" formatCode="0">
                  <c:v>1925.0</c:v>
                </c:pt>
                <c:pt idx="56" formatCode="0">
                  <c:v>1926.0</c:v>
                </c:pt>
                <c:pt idx="57" formatCode="0">
                  <c:v>1927.0</c:v>
                </c:pt>
                <c:pt idx="58" formatCode="0">
                  <c:v>1928.0</c:v>
                </c:pt>
                <c:pt idx="59" formatCode="0">
                  <c:v>1929.0</c:v>
                </c:pt>
                <c:pt idx="60" formatCode="0">
                  <c:v>1930.0</c:v>
                </c:pt>
                <c:pt idx="61" formatCode="0">
                  <c:v>1931.0</c:v>
                </c:pt>
                <c:pt idx="62" formatCode="0">
                  <c:v>1932.0</c:v>
                </c:pt>
                <c:pt idx="63" formatCode="0">
                  <c:v>1933.0</c:v>
                </c:pt>
                <c:pt idx="64" formatCode="0">
                  <c:v>1934.0</c:v>
                </c:pt>
                <c:pt idx="65" formatCode="0">
                  <c:v>1935.0</c:v>
                </c:pt>
                <c:pt idx="66" formatCode="0">
                  <c:v>1936.0</c:v>
                </c:pt>
                <c:pt idx="67" formatCode="0">
                  <c:v>1937.0</c:v>
                </c:pt>
                <c:pt idx="68" formatCode="0">
                  <c:v>1938.0</c:v>
                </c:pt>
                <c:pt idx="69" formatCode="0">
                  <c:v>1939.0</c:v>
                </c:pt>
                <c:pt idx="70" formatCode="0">
                  <c:v>1940.0</c:v>
                </c:pt>
                <c:pt idx="71" formatCode="0">
                  <c:v>1941.0</c:v>
                </c:pt>
                <c:pt idx="72" formatCode="0">
                  <c:v>1942.0</c:v>
                </c:pt>
                <c:pt idx="73" formatCode="0">
                  <c:v>1943.0</c:v>
                </c:pt>
                <c:pt idx="74" formatCode="0">
                  <c:v>1944.0</c:v>
                </c:pt>
                <c:pt idx="75" formatCode="0">
                  <c:v>1945.0</c:v>
                </c:pt>
                <c:pt idx="76" formatCode="0">
                  <c:v>1946.0</c:v>
                </c:pt>
                <c:pt idx="77" formatCode="0">
                  <c:v>1947.0</c:v>
                </c:pt>
                <c:pt idx="78" formatCode="0">
                  <c:v>1948.0</c:v>
                </c:pt>
                <c:pt idx="79" formatCode="0">
                  <c:v>1949.0</c:v>
                </c:pt>
                <c:pt idx="80" formatCode="0">
                  <c:v>1950.0</c:v>
                </c:pt>
                <c:pt idx="81" formatCode="0">
                  <c:v>1951.0</c:v>
                </c:pt>
                <c:pt idx="82" formatCode="0">
                  <c:v>1952.0</c:v>
                </c:pt>
                <c:pt idx="83" formatCode="0">
                  <c:v>1953.0</c:v>
                </c:pt>
                <c:pt idx="84" formatCode="0">
                  <c:v>1954.0</c:v>
                </c:pt>
                <c:pt idx="85" formatCode="0">
                  <c:v>1955.0</c:v>
                </c:pt>
                <c:pt idx="86" formatCode="0">
                  <c:v>1956.0</c:v>
                </c:pt>
                <c:pt idx="87" formatCode="0">
                  <c:v>1957.0</c:v>
                </c:pt>
                <c:pt idx="88" formatCode="0">
                  <c:v>1958.0</c:v>
                </c:pt>
                <c:pt idx="89" formatCode="0">
                  <c:v>1959.0</c:v>
                </c:pt>
                <c:pt idx="90" formatCode="0">
                  <c:v>1960.0</c:v>
                </c:pt>
                <c:pt idx="91" formatCode="0">
                  <c:v>1961.0</c:v>
                </c:pt>
                <c:pt idx="92" formatCode="0">
                  <c:v>1962.0</c:v>
                </c:pt>
                <c:pt idx="93" formatCode="0">
                  <c:v>1963.0</c:v>
                </c:pt>
                <c:pt idx="94" formatCode="0">
                  <c:v>1964.0</c:v>
                </c:pt>
                <c:pt idx="95" formatCode="0">
                  <c:v>1965.0</c:v>
                </c:pt>
                <c:pt idx="96" formatCode="0">
                  <c:v>1966.0</c:v>
                </c:pt>
                <c:pt idx="97" formatCode="0">
                  <c:v>1967.0</c:v>
                </c:pt>
                <c:pt idx="98" formatCode="0">
                  <c:v>1968.0</c:v>
                </c:pt>
                <c:pt idx="99" formatCode="0">
                  <c:v>1969.0</c:v>
                </c:pt>
                <c:pt idx="100" formatCode="0">
                  <c:v>1970.0</c:v>
                </c:pt>
                <c:pt idx="101" formatCode="0">
                  <c:v>1971.0</c:v>
                </c:pt>
                <c:pt idx="102" formatCode="0">
                  <c:v>1972.0</c:v>
                </c:pt>
                <c:pt idx="103" formatCode="0">
                  <c:v>1973.0</c:v>
                </c:pt>
                <c:pt idx="104" formatCode="0">
                  <c:v>1974.0</c:v>
                </c:pt>
                <c:pt idx="105" formatCode="0">
                  <c:v>1975.0</c:v>
                </c:pt>
                <c:pt idx="106" formatCode="0">
                  <c:v>1976.0</c:v>
                </c:pt>
                <c:pt idx="107" formatCode="0">
                  <c:v>1977.0</c:v>
                </c:pt>
                <c:pt idx="108" formatCode="0">
                  <c:v>1978.0</c:v>
                </c:pt>
                <c:pt idx="109" formatCode="0">
                  <c:v>1979.0</c:v>
                </c:pt>
                <c:pt idx="110" formatCode="0">
                  <c:v>1980.0</c:v>
                </c:pt>
                <c:pt idx="111" formatCode="0">
                  <c:v>1981.0</c:v>
                </c:pt>
                <c:pt idx="112" formatCode="0">
                  <c:v>1982.0</c:v>
                </c:pt>
                <c:pt idx="113" formatCode="0">
                  <c:v>1983.0</c:v>
                </c:pt>
                <c:pt idx="114" formatCode="0">
                  <c:v>1984.0</c:v>
                </c:pt>
                <c:pt idx="115" formatCode="0">
                  <c:v>1985.0</c:v>
                </c:pt>
                <c:pt idx="116" formatCode="0">
                  <c:v>1986.0</c:v>
                </c:pt>
                <c:pt idx="117" formatCode="0">
                  <c:v>1987.0</c:v>
                </c:pt>
                <c:pt idx="118" formatCode="0">
                  <c:v>1988.0</c:v>
                </c:pt>
                <c:pt idx="119" formatCode="0">
                  <c:v>1989.0</c:v>
                </c:pt>
                <c:pt idx="120" formatCode="0">
                  <c:v>1990.0</c:v>
                </c:pt>
                <c:pt idx="121" formatCode="0">
                  <c:v>1991.0</c:v>
                </c:pt>
                <c:pt idx="122" formatCode="0">
                  <c:v>1992.0</c:v>
                </c:pt>
                <c:pt idx="123" formatCode="0">
                  <c:v>1993.0</c:v>
                </c:pt>
                <c:pt idx="124" formatCode="0">
                  <c:v>1994.0</c:v>
                </c:pt>
                <c:pt idx="125" formatCode="0">
                  <c:v>1995.0</c:v>
                </c:pt>
                <c:pt idx="126" formatCode="0">
                  <c:v>1996.0</c:v>
                </c:pt>
                <c:pt idx="127" formatCode="0">
                  <c:v>1997.0</c:v>
                </c:pt>
                <c:pt idx="128" formatCode="0">
                  <c:v>1998.0</c:v>
                </c:pt>
                <c:pt idx="129" formatCode="0">
                  <c:v>1999.0</c:v>
                </c:pt>
                <c:pt idx="130" formatCode="0">
                  <c:v>2000.0</c:v>
                </c:pt>
                <c:pt idx="131" formatCode="0">
                  <c:v>2001.0</c:v>
                </c:pt>
                <c:pt idx="132" formatCode="0">
                  <c:v>2002.0</c:v>
                </c:pt>
                <c:pt idx="133" formatCode="0">
                  <c:v>2003.0</c:v>
                </c:pt>
                <c:pt idx="134" formatCode="0">
                  <c:v>2004.0</c:v>
                </c:pt>
                <c:pt idx="135" formatCode="0">
                  <c:v>2005.0</c:v>
                </c:pt>
                <c:pt idx="136" formatCode="0">
                  <c:v>2006.0</c:v>
                </c:pt>
                <c:pt idx="137" formatCode="0">
                  <c:v>2007.0</c:v>
                </c:pt>
                <c:pt idx="138" formatCode="0">
                  <c:v>2008.0</c:v>
                </c:pt>
                <c:pt idx="139" formatCode="0">
                  <c:v>2009.0</c:v>
                </c:pt>
                <c:pt idx="140" formatCode="0">
                  <c:v>2010.0</c:v>
                </c:pt>
                <c:pt idx="141" formatCode="0">
                  <c:v>2011.0</c:v>
                </c:pt>
              </c:numCache>
            </c:numRef>
          </c:cat>
          <c:val>
            <c:numRef>
              <c:f>Yearly!$N$2:$N$143</c:f>
              <c:numCache>
                <c:formatCode>General</c:formatCode>
                <c:ptCount val="142"/>
                <c:pt idx="3" formatCode="0.00">
                  <c:v>33.92</c:v>
                </c:pt>
                <c:pt idx="4" formatCode="0.00">
                  <c:v>30.75999999999999</c:v>
                </c:pt>
                <c:pt idx="5" formatCode="0.00">
                  <c:v>35.83</c:v>
                </c:pt>
                <c:pt idx="6" formatCode="0.00">
                  <c:v>36.65</c:v>
                </c:pt>
                <c:pt idx="7" formatCode="0.00">
                  <c:v>35.16000000000001</c:v>
                </c:pt>
                <c:pt idx="8" formatCode="0.00">
                  <c:v>34.53</c:v>
                </c:pt>
                <c:pt idx="9" formatCode="0.00">
                  <c:v>28.24</c:v>
                </c:pt>
                <c:pt idx="10" formatCode="0.00">
                  <c:v>30.95</c:v>
                </c:pt>
                <c:pt idx="11" formatCode="0.00">
                  <c:v>44.16000000000001</c:v>
                </c:pt>
                <c:pt idx="12" formatCode="0.00">
                  <c:v>33.4</c:v>
                </c:pt>
                <c:pt idx="13" formatCode="0.00">
                  <c:v>34.54</c:v>
                </c:pt>
                <c:pt idx="14" formatCode="0.00">
                  <c:v>35.59</c:v>
                </c:pt>
                <c:pt idx="15" formatCode="0.00">
                  <c:v>32.23000000000001</c:v>
                </c:pt>
                <c:pt idx="16" formatCode="0.00">
                  <c:v>24.71</c:v>
                </c:pt>
                <c:pt idx="17" formatCode="0.00">
                  <c:v>26.31000000000001</c:v>
                </c:pt>
                <c:pt idx="18" formatCode="0.00">
                  <c:v>31.43999999999999</c:v>
                </c:pt>
                <c:pt idx="19" formatCode="0.00">
                  <c:v>24.95</c:v>
                </c:pt>
                <c:pt idx="20" formatCode="0.00">
                  <c:v>29.71</c:v>
                </c:pt>
                <c:pt idx="21" formatCode="0.00">
                  <c:v>32.57</c:v>
                </c:pt>
                <c:pt idx="22" formatCode="0.00">
                  <c:v>34.82</c:v>
                </c:pt>
                <c:pt idx="23" formatCode="0.00">
                  <c:v>21.84</c:v>
                </c:pt>
                <c:pt idx="24" formatCode="0.00">
                  <c:v>20.32999999999999</c:v>
                </c:pt>
                <c:pt idx="25" formatCode="0.00">
                  <c:v>25.57</c:v>
                </c:pt>
                <c:pt idx="26" formatCode="0.00">
                  <c:v>34.44</c:v>
                </c:pt>
                <c:pt idx="27" formatCode="0.00">
                  <c:v>26.13000000000001</c:v>
                </c:pt>
                <c:pt idx="28" formatCode="0.00">
                  <c:v>32.48</c:v>
                </c:pt>
                <c:pt idx="29" formatCode="0.00">
                  <c:v>29.23</c:v>
                </c:pt>
                <c:pt idx="30" formatCode="0.00">
                  <c:v>33.66000000000001</c:v>
                </c:pt>
                <c:pt idx="31" formatCode="0.00">
                  <c:v>24.54</c:v>
                </c:pt>
                <c:pt idx="32" formatCode="0.00">
                  <c:v>39.95</c:v>
                </c:pt>
                <c:pt idx="33" formatCode="0.00">
                  <c:v>32.75</c:v>
                </c:pt>
                <c:pt idx="34" formatCode="0.00">
                  <c:v>29.65000000000001</c:v>
                </c:pt>
                <c:pt idx="35" formatCode="0.00">
                  <c:v>35.98</c:v>
                </c:pt>
                <c:pt idx="36" formatCode="0.00">
                  <c:v>29.66</c:v>
                </c:pt>
                <c:pt idx="37" formatCode="0.00">
                  <c:v>32.63</c:v>
                </c:pt>
                <c:pt idx="38" formatCode="0.00">
                  <c:v>34.24</c:v>
                </c:pt>
                <c:pt idx="39" formatCode="0.00">
                  <c:v>40.47</c:v>
                </c:pt>
                <c:pt idx="40" formatCode="0.00">
                  <c:v>20.54</c:v>
                </c:pt>
                <c:pt idx="41" formatCode="0.00">
                  <c:v>31.63000000000001</c:v>
                </c:pt>
                <c:pt idx="42" formatCode="0.00">
                  <c:v>27.71</c:v>
                </c:pt>
                <c:pt idx="43" formatCode="0.00">
                  <c:v>29.57</c:v>
                </c:pt>
                <c:pt idx="44" formatCode="0.00">
                  <c:v>30.77</c:v>
                </c:pt>
                <c:pt idx="45" formatCode="0.00">
                  <c:v>40.68</c:v>
                </c:pt>
                <c:pt idx="46" formatCode="0.00">
                  <c:v>30.56</c:v>
                </c:pt>
                <c:pt idx="47" formatCode="0.00">
                  <c:v>27.35</c:v>
                </c:pt>
                <c:pt idx="48" formatCode="0.00">
                  <c:v>30.36</c:v>
                </c:pt>
                <c:pt idx="49" formatCode="0.00">
                  <c:v>35.52</c:v>
                </c:pt>
                <c:pt idx="50" formatCode="0.00">
                  <c:v>27.53</c:v>
                </c:pt>
                <c:pt idx="51" formatCode="0.00">
                  <c:v>31.11000000000001</c:v>
                </c:pt>
                <c:pt idx="52" formatCode="0.00">
                  <c:v>29.12</c:v>
                </c:pt>
                <c:pt idx="53" formatCode="0.00">
                  <c:v>28.53</c:v>
                </c:pt>
                <c:pt idx="54" formatCode="0.00">
                  <c:v>30.35</c:v>
                </c:pt>
                <c:pt idx="55" formatCode="0.00">
                  <c:v>28.61000000000001</c:v>
                </c:pt>
                <c:pt idx="56" formatCode="0.00">
                  <c:v>33.75</c:v>
                </c:pt>
                <c:pt idx="57" formatCode="0.00">
                  <c:v>30.8</c:v>
                </c:pt>
                <c:pt idx="58" formatCode="0.00">
                  <c:v>35.66000000000001</c:v>
                </c:pt>
                <c:pt idx="59" formatCode="0.00">
                  <c:v>31.18</c:v>
                </c:pt>
                <c:pt idx="60" formatCode="0.00">
                  <c:v>25.5</c:v>
                </c:pt>
                <c:pt idx="61" formatCode="0.00">
                  <c:v>35.17</c:v>
                </c:pt>
                <c:pt idx="62" formatCode="0.00">
                  <c:v>32.86</c:v>
                </c:pt>
                <c:pt idx="63" formatCode="0.00">
                  <c:v>26.14</c:v>
                </c:pt>
                <c:pt idx="64" formatCode="0.00">
                  <c:v>26.3</c:v>
                </c:pt>
                <c:pt idx="65" formatCode="0.00">
                  <c:v>33.92</c:v>
                </c:pt>
                <c:pt idx="66" formatCode="0.00">
                  <c:v>25.81000000000001</c:v>
                </c:pt>
                <c:pt idx="67" formatCode="0.00">
                  <c:v>26.39</c:v>
                </c:pt>
                <c:pt idx="68" formatCode="0.00">
                  <c:v>35.17</c:v>
                </c:pt>
                <c:pt idx="69" formatCode="0.00">
                  <c:v>25.77</c:v>
                </c:pt>
                <c:pt idx="70" formatCode="0.00">
                  <c:v>29.24</c:v>
                </c:pt>
                <c:pt idx="71" formatCode="0.00">
                  <c:v>37.48</c:v>
                </c:pt>
                <c:pt idx="72" formatCode="0.00">
                  <c:v>33.01</c:v>
                </c:pt>
                <c:pt idx="73" formatCode="0.00">
                  <c:v>30.47</c:v>
                </c:pt>
                <c:pt idx="74" formatCode="0.00">
                  <c:v>38.33</c:v>
                </c:pt>
                <c:pt idx="75" formatCode="0.00">
                  <c:v>35.95</c:v>
                </c:pt>
                <c:pt idx="76" formatCode="0.00">
                  <c:v>34.77</c:v>
                </c:pt>
                <c:pt idx="77" formatCode="0.00">
                  <c:v>33.96</c:v>
                </c:pt>
                <c:pt idx="78" formatCode="0.00">
                  <c:v>27.74</c:v>
                </c:pt>
                <c:pt idx="79" formatCode="0.00">
                  <c:v>29.87</c:v>
                </c:pt>
                <c:pt idx="80" formatCode="0.00">
                  <c:v>28.18</c:v>
                </c:pt>
                <c:pt idx="81" formatCode="0.00">
                  <c:v>39.59</c:v>
                </c:pt>
                <c:pt idx="82" formatCode="0.00">
                  <c:v>28.65000000000001</c:v>
                </c:pt>
                <c:pt idx="83" formatCode="0.00">
                  <c:v>23.93</c:v>
                </c:pt>
                <c:pt idx="84" formatCode="0.00">
                  <c:v>32.41</c:v>
                </c:pt>
                <c:pt idx="85" formatCode="0.00">
                  <c:v>22.43999999999999</c:v>
                </c:pt>
                <c:pt idx="86" formatCode="0.00">
                  <c:v>22.89</c:v>
                </c:pt>
                <c:pt idx="87" formatCode="0.00">
                  <c:v>30.82</c:v>
                </c:pt>
                <c:pt idx="88" formatCode="0.00">
                  <c:v>25.88</c:v>
                </c:pt>
                <c:pt idx="89" formatCode="0.00">
                  <c:v>36.66000000000001</c:v>
                </c:pt>
                <c:pt idx="90" formatCode="0.00">
                  <c:v>32.95</c:v>
                </c:pt>
                <c:pt idx="91" formatCode="0.00">
                  <c:v>36.46</c:v>
                </c:pt>
                <c:pt idx="92" formatCode="0.00">
                  <c:v>29.74</c:v>
                </c:pt>
                <c:pt idx="93" formatCode="0.00">
                  <c:v>25.75999999999999</c:v>
                </c:pt>
                <c:pt idx="94" formatCode="0.00">
                  <c:v>29.84</c:v>
                </c:pt>
                <c:pt idx="95" formatCode="0.00">
                  <c:v>38.59</c:v>
                </c:pt>
                <c:pt idx="96" formatCode="0.00">
                  <c:v>24.27</c:v>
                </c:pt>
                <c:pt idx="97" formatCode="0.00">
                  <c:v>30.17</c:v>
                </c:pt>
                <c:pt idx="98" formatCode="0.00">
                  <c:v>30.52</c:v>
                </c:pt>
                <c:pt idx="99" formatCode="0.00">
                  <c:v>33.21</c:v>
                </c:pt>
                <c:pt idx="100" formatCode="0.00">
                  <c:v>32.83</c:v>
                </c:pt>
                <c:pt idx="101" formatCode="0.00">
                  <c:v>28.01</c:v>
                </c:pt>
                <c:pt idx="102" formatCode="0.00">
                  <c:v>34.83</c:v>
                </c:pt>
                <c:pt idx="103" formatCode="0.00">
                  <c:v>41.79000000000001</c:v>
                </c:pt>
                <c:pt idx="104" formatCode="0.00">
                  <c:v>30.33000000000001</c:v>
                </c:pt>
                <c:pt idx="105" formatCode="0.00">
                  <c:v>28.41999999999999</c:v>
                </c:pt>
                <c:pt idx="106" formatCode="0.00">
                  <c:v>22.73</c:v>
                </c:pt>
                <c:pt idx="107" formatCode="0.00">
                  <c:v>35.22000000000001</c:v>
                </c:pt>
                <c:pt idx="108" formatCode="0.00">
                  <c:v>32.93</c:v>
                </c:pt>
                <c:pt idx="109" formatCode="0.00">
                  <c:v>31.89</c:v>
                </c:pt>
                <c:pt idx="110" formatCode="0.00">
                  <c:v>28.08</c:v>
                </c:pt>
                <c:pt idx="111" formatCode="0.00">
                  <c:v>31.41999999999999</c:v>
                </c:pt>
                <c:pt idx="112" formatCode="0.00">
                  <c:v>39.03</c:v>
                </c:pt>
                <c:pt idx="113" formatCode="0.00">
                  <c:v>33.66000000000001</c:v>
                </c:pt>
                <c:pt idx="114" formatCode="0.00">
                  <c:v>35.45</c:v>
                </c:pt>
                <c:pt idx="115" formatCode="0.00">
                  <c:v>30.49</c:v>
                </c:pt>
                <c:pt idx="116" formatCode="0.00">
                  <c:v>37.7</c:v>
                </c:pt>
                <c:pt idx="117" formatCode="0.00">
                  <c:v>31.47</c:v>
                </c:pt>
                <c:pt idx="118" formatCode="0.00">
                  <c:v>20.1</c:v>
                </c:pt>
                <c:pt idx="119" formatCode="0.00">
                  <c:v>23.91999999999999</c:v>
                </c:pt>
                <c:pt idx="120" formatCode="0.00">
                  <c:v>36.27</c:v>
                </c:pt>
                <c:pt idx="121" formatCode="0.00">
                  <c:v>35.66000000000001</c:v>
                </c:pt>
                <c:pt idx="122" formatCode="0.00">
                  <c:v>35.19000000000001</c:v>
                </c:pt>
                <c:pt idx="123" formatCode="0.00">
                  <c:v>46.21</c:v>
                </c:pt>
                <c:pt idx="124" formatCode="0.00">
                  <c:v>28.34</c:v>
                </c:pt>
                <c:pt idx="125" formatCode="0.00">
                  <c:v>31.27</c:v>
                </c:pt>
                <c:pt idx="126" formatCode="0.00">
                  <c:v>32.52</c:v>
                </c:pt>
                <c:pt idx="127" formatCode="0.00">
                  <c:v>28.88</c:v>
                </c:pt>
                <c:pt idx="128" formatCode="0.00">
                  <c:v>39.17</c:v>
                </c:pt>
                <c:pt idx="129" formatCode="0.00">
                  <c:v>31.08</c:v>
                </c:pt>
                <c:pt idx="130" formatCode="0.00">
                  <c:v>28.81000000000001</c:v>
                </c:pt>
                <c:pt idx="131" formatCode="0.00">
                  <c:v>34.08</c:v>
                </c:pt>
                <c:pt idx="132" formatCode="0.00">
                  <c:v>28.2</c:v>
                </c:pt>
                <c:pt idx="133" formatCode="0.00">
                  <c:v>28.05</c:v>
                </c:pt>
                <c:pt idx="134" formatCode="0.00">
                  <c:v>33.08</c:v>
                </c:pt>
                <c:pt idx="135" formatCode="0.00">
                  <c:v>28.3</c:v>
                </c:pt>
                <c:pt idx="136" formatCode="0.00">
                  <c:v>31.36</c:v>
                </c:pt>
                <c:pt idx="137" formatCode="0.00">
                  <c:v>40.82</c:v>
                </c:pt>
                <c:pt idx="138" formatCode="0.00">
                  <c:v>41.9</c:v>
                </c:pt>
                <c:pt idx="139" formatCode="0.00">
                  <c:v>38.36</c:v>
                </c:pt>
                <c:pt idx="140" formatCode="0.00">
                  <c:v>42.37</c:v>
                </c:pt>
                <c:pt idx="141">
                  <c:v>28.93</c:v>
                </c:pt>
              </c:numCache>
            </c:numRef>
          </c:val>
          <c:smooth val="0"/>
        </c:ser>
        <c:dLbls>
          <c:showLegendKey val="0"/>
          <c:showVal val="0"/>
          <c:showCatName val="0"/>
          <c:showSerName val="0"/>
          <c:showPercent val="0"/>
          <c:showBubbleSize val="0"/>
        </c:dLbls>
        <c:marker val="1"/>
        <c:smooth val="0"/>
        <c:axId val="773630600"/>
        <c:axId val="773692792"/>
      </c:lineChart>
      <c:catAx>
        <c:axId val="773630600"/>
        <c:scaling>
          <c:orientation val="minMax"/>
        </c:scaling>
        <c:delete val="0"/>
        <c:axPos val="b"/>
        <c:title>
          <c:tx>
            <c:rich>
              <a:bodyPr/>
              <a:lstStyle/>
              <a:p>
                <a:pPr>
                  <a:defRPr sz="1400"/>
                </a:pPr>
                <a:r>
                  <a:rPr lang="en-US" sz="1400"/>
                  <a:t>Year</a:t>
                </a:r>
              </a:p>
            </c:rich>
          </c:tx>
          <c:layout>
            <c:manualLayout>
              <c:xMode val="edge"/>
              <c:yMode val="edge"/>
              <c:x val="0.483998466483825"/>
              <c:y val="0.943573427367381"/>
            </c:manualLayout>
          </c:layout>
          <c:overlay val="0"/>
        </c:title>
        <c:numFmt formatCode="General" sourceLinked="1"/>
        <c:majorTickMark val="out"/>
        <c:minorTickMark val="none"/>
        <c:tickLblPos val="nextTo"/>
        <c:txPr>
          <a:bodyPr/>
          <a:lstStyle/>
          <a:p>
            <a:pPr>
              <a:defRPr sz="1400"/>
            </a:pPr>
            <a:endParaRPr lang="en-US"/>
          </a:p>
        </c:txPr>
        <c:crossAx val="773692792"/>
        <c:crosses val="autoZero"/>
        <c:auto val="1"/>
        <c:lblAlgn val="ctr"/>
        <c:lblOffset val="100"/>
        <c:tickLblSkip val="10"/>
        <c:tickMarkSkip val="5"/>
        <c:noMultiLvlLbl val="0"/>
      </c:catAx>
      <c:valAx>
        <c:axId val="773692792"/>
        <c:scaling>
          <c:orientation val="minMax"/>
          <c:max val="50.0"/>
          <c:min val="10.0"/>
        </c:scaling>
        <c:delete val="0"/>
        <c:axPos val="l"/>
        <c:majorGridlines/>
        <c:title>
          <c:tx>
            <c:rich>
              <a:bodyPr rot="-5400000" vert="horz"/>
              <a:lstStyle/>
              <a:p>
                <a:pPr>
                  <a:defRPr sz="1400"/>
                </a:pPr>
                <a:r>
                  <a:rPr lang="en-US" sz="1400"/>
                  <a:t>Total</a:t>
                </a:r>
                <a:r>
                  <a:rPr lang="en-US" sz="1400" baseline="0"/>
                  <a:t> Average Precipitation (inches)</a:t>
                </a:r>
                <a:endParaRPr lang="en-US" sz="1400"/>
              </a:p>
            </c:rich>
          </c:tx>
          <c:layout/>
          <c:overlay val="0"/>
        </c:title>
        <c:numFmt formatCode="0.0" sourceLinked="0"/>
        <c:majorTickMark val="out"/>
        <c:minorTickMark val="none"/>
        <c:tickLblPos val="nextTo"/>
        <c:txPr>
          <a:bodyPr/>
          <a:lstStyle/>
          <a:p>
            <a:pPr>
              <a:defRPr sz="1400"/>
            </a:pPr>
            <a:endParaRPr lang="en-US"/>
          </a:p>
        </c:txPr>
        <c:crossAx val="773630600"/>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Total Annual State-Wide</a:t>
            </a:r>
            <a:r>
              <a:rPr lang="en-US" sz="2000" baseline="0"/>
              <a:t> Average Precipitation </a:t>
            </a:r>
            <a:endParaRPr lang="en-US" sz="2000"/>
          </a:p>
        </c:rich>
      </c:tx>
      <c:layout/>
      <c:overlay val="0"/>
    </c:title>
    <c:autoTitleDeleted val="0"/>
    <c:plotArea>
      <c:layout>
        <c:manualLayout>
          <c:layoutTarget val="inner"/>
          <c:xMode val="edge"/>
          <c:yMode val="edge"/>
          <c:x val="0.095070820229104"/>
          <c:y val="0.132300415573053"/>
          <c:w val="0.85572691168706"/>
          <c:h val="0.728683380452814"/>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868835273141877"/>
                  <c:y val="0.266813707945598"/>
                </c:manualLayout>
              </c:layout>
              <c:numFmt formatCode="General" sourceLinked="0"/>
              <c:txPr>
                <a:bodyPr/>
                <a:lstStyle/>
                <a:p>
                  <a:pPr>
                    <a:defRPr sz="1400"/>
                  </a:pPr>
                  <a:endParaRPr lang="en-US"/>
                </a:p>
              </c:txPr>
            </c:trendlineLbl>
          </c:trendline>
          <c:cat>
            <c:numRef>
              <c:f>Yearly!$A$2:$A$143</c:f>
              <c:numCache>
                <c:formatCode>General</c:formatCode>
                <c:ptCount val="142"/>
                <c:pt idx="0">
                  <c:v>1870.0</c:v>
                </c:pt>
                <c:pt idx="1">
                  <c:v>1871.0</c:v>
                </c:pt>
                <c:pt idx="2">
                  <c:v>1872.0</c:v>
                </c:pt>
                <c:pt idx="3" formatCode="0">
                  <c:v>1873.0</c:v>
                </c:pt>
                <c:pt idx="4" formatCode="0">
                  <c:v>1874.0</c:v>
                </c:pt>
                <c:pt idx="5" formatCode="0">
                  <c:v>1875.0</c:v>
                </c:pt>
                <c:pt idx="6" formatCode="0">
                  <c:v>1876.0</c:v>
                </c:pt>
                <c:pt idx="7" formatCode="0">
                  <c:v>1877.0</c:v>
                </c:pt>
                <c:pt idx="8" formatCode="0">
                  <c:v>1878.0</c:v>
                </c:pt>
                <c:pt idx="9" formatCode="0">
                  <c:v>1879.0</c:v>
                </c:pt>
                <c:pt idx="10" formatCode="0">
                  <c:v>1880.0</c:v>
                </c:pt>
                <c:pt idx="11" formatCode="0">
                  <c:v>1881.0</c:v>
                </c:pt>
                <c:pt idx="12" formatCode="0">
                  <c:v>1882.0</c:v>
                </c:pt>
                <c:pt idx="13" formatCode="0">
                  <c:v>1883.0</c:v>
                </c:pt>
                <c:pt idx="14" formatCode="0">
                  <c:v>1884.0</c:v>
                </c:pt>
                <c:pt idx="15" formatCode="0">
                  <c:v>1885.0</c:v>
                </c:pt>
                <c:pt idx="16" formatCode="0">
                  <c:v>1886.0</c:v>
                </c:pt>
                <c:pt idx="17" formatCode="0">
                  <c:v>1887.0</c:v>
                </c:pt>
                <c:pt idx="18" formatCode="0">
                  <c:v>1888.0</c:v>
                </c:pt>
                <c:pt idx="19" formatCode="0">
                  <c:v>1889.0</c:v>
                </c:pt>
                <c:pt idx="20" formatCode="0">
                  <c:v>1890.0</c:v>
                </c:pt>
                <c:pt idx="21" formatCode="0">
                  <c:v>1891.0</c:v>
                </c:pt>
                <c:pt idx="22" formatCode="0">
                  <c:v>1892.0</c:v>
                </c:pt>
                <c:pt idx="23" formatCode="0">
                  <c:v>1893.0</c:v>
                </c:pt>
                <c:pt idx="24" formatCode="0">
                  <c:v>1894.0</c:v>
                </c:pt>
                <c:pt idx="25" formatCode="0">
                  <c:v>1895.0</c:v>
                </c:pt>
                <c:pt idx="26" formatCode="0">
                  <c:v>1896.0</c:v>
                </c:pt>
                <c:pt idx="27" formatCode="0">
                  <c:v>1897.0</c:v>
                </c:pt>
                <c:pt idx="28" formatCode="0">
                  <c:v>1898.0</c:v>
                </c:pt>
                <c:pt idx="29" formatCode="0">
                  <c:v>1899.0</c:v>
                </c:pt>
                <c:pt idx="30" formatCode="0">
                  <c:v>1900.0</c:v>
                </c:pt>
                <c:pt idx="31" formatCode="0">
                  <c:v>1901.0</c:v>
                </c:pt>
                <c:pt idx="32" formatCode="0">
                  <c:v>1902.0</c:v>
                </c:pt>
                <c:pt idx="33" formatCode="0">
                  <c:v>1903.0</c:v>
                </c:pt>
                <c:pt idx="34" formatCode="0">
                  <c:v>1904.0</c:v>
                </c:pt>
                <c:pt idx="35" formatCode="0">
                  <c:v>1905.0</c:v>
                </c:pt>
                <c:pt idx="36" formatCode="0">
                  <c:v>1906.0</c:v>
                </c:pt>
                <c:pt idx="37" formatCode="0">
                  <c:v>1907.0</c:v>
                </c:pt>
                <c:pt idx="38" formatCode="0">
                  <c:v>1908.0</c:v>
                </c:pt>
                <c:pt idx="39" formatCode="0">
                  <c:v>1909.0</c:v>
                </c:pt>
                <c:pt idx="40" formatCode="0">
                  <c:v>1910.0</c:v>
                </c:pt>
                <c:pt idx="41" formatCode="0">
                  <c:v>1911.0</c:v>
                </c:pt>
                <c:pt idx="42" formatCode="0">
                  <c:v>1912.0</c:v>
                </c:pt>
                <c:pt idx="43" formatCode="0">
                  <c:v>1913.0</c:v>
                </c:pt>
                <c:pt idx="44" formatCode="0">
                  <c:v>1914.0</c:v>
                </c:pt>
                <c:pt idx="45" formatCode="0">
                  <c:v>1915.0</c:v>
                </c:pt>
                <c:pt idx="46" formatCode="0">
                  <c:v>1916.0</c:v>
                </c:pt>
                <c:pt idx="47" formatCode="0">
                  <c:v>1917.0</c:v>
                </c:pt>
                <c:pt idx="48" formatCode="0">
                  <c:v>1918.0</c:v>
                </c:pt>
                <c:pt idx="49" formatCode="0">
                  <c:v>1919.0</c:v>
                </c:pt>
                <c:pt idx="50" formatCode="0">
                  <c:v>1920.0</c:v>
                </c:pt>
                <c:pt idx="51" formatCode="0">
                  <c:v>1921.0</c:v>
                </c:pt>
                <c:pt idx="52" formatCode="0">
                  <c:v>1922.0</c:v>
                </c:pt>
                <c:pt idx="53" formatCode="0">
                  <c:v>1923.0</c:v>
                </c:pt>
                <c:pt idx="54" formatCode="0">
                  <c:v>1924.0</c:v>
                </c:pt>
                <c:pt idx="55" formatCode="0">
                  <c:v>1925.0</c:v>
                </c:pt>
                <c:pt idx="56" formatCode="0">
                  <c:v>1926.0</c:v>
                </c:pt>
                <c:pt idx="57" formatCode="0">
                  <c:v>1927.0</c:v>
                </c:pt>
                <c:pt idx="58" formatCode="0">
                  <c:v>1928.0</c:v>
                </c:pt>
                <c:pt idx="59" formatCode="0">
                  <c:v>1929.0</c:v>
                </c:pt>
                <c:pt idx="60" formatCode="0">
                  <c:v>1930.0</c:v>
                </c:pt>
                <c:pt idx="61" formatCode="0">
                  <c:v>1931.0</c:v>
                </c:pt>
                <c:pt idx="62" formatCode="0">
                  <c:v>1932.0</c:v>
                </c:pt>
                <c:pt idx="63" formatCode="0">
                  <c:v>1933.0</c:v>
                </c:pt>
                <c:pt idx="64" formatCode="0">
                  <c:v>1934.0</c:v>
                </c:pt>
                <c:pt idx="65" formatCode="0">
                  <c:v>1935.0</c:v>
                </c:pt>
                <c:pt idx="66" formatCode="0">
                  <c:v>1936.0</c:v>
                </c:pt>
                <c:pt idx="67" formatCode="0">
                  <c:v>1937.0</c:v>
                </c:pt>
                <c:pt idx="68" formatCode="0">
                  <c:v>1938.0</c:v>
                </c:pt>
                <c:pt idx="69" formatCode="0">
                  <c:v>1939.0</c:v>
                </c:pt>
                <c:pt idx="70" formatCode="0">
                  <c:v>1940.0</c:v>
                </c:pt>
                <c:pt idx="71" formatCode="0">
                  <c:v>1941.0</c:v>
                </c:pt>
                <c:pt idx="72" formatCode="0">
                  <c:v>1942.0</c:v>
                </c:pt>
                <c:pt idx="73" formatCode="0">
                  <c:v>1943.0</c:v>
                </c:pt>
                <c:pt idx="74" formatCode="0">
                  <c:v>1944.0</c:v>
                </c:pt>
                <c:pt idx="75" formatCode="0">
                  <c:v>1945.0</c:v>
                </c:pt>
                <c:pt idx="76" formatCode="0">
                  <c:v>1946.0</c:v>
                </c:pt>
                <c:pt idx="77" formatCode="0">
                  <c:v>1947.0</c:v>
                </c:pt>
                <c:pt idx="78" formatCode="0">
                  <c:v>1948.0</c:v>
                </c:pt>
                <c:pt idx="79" formatCode="0">
                  <c:v>1949.0</c:v>
                </c:pt>
                <c:pt idx="80" formatCode="0">
                  <c:v>1950.0</c:v>
                </c:pt>
                <c:pt idx="81" formatCode="0">
                  <c:v>1951.0</c:v>
                </c:pt>
                <c:pt idx="82" formatCode="0">
                  <c:v>1952.0</c:v>
                </c:pt>
                <c:pt idx="83" formatCode="0">
                  <c:v>1953.0</c:v>
                </c:pt>
                <c:pt idx="84" formatCode="0">
                  <c:v>1954.0</c:v>
                </c:pt>
                <c:pt idx="85" formatCode="0">
                  <c:v>1955.0</c:v>
                </c:pt>
                <c:pt idx="86" formatCode="0">
                  <c:v>1956.0</c:v>
                </c:pt>
                <c:pt idx="87" formatCode="0">
                  <c:v>1957.0</c:v>
                </c:pt>
                <c:pt idx="88" formatCode="0">
                  <c:v>1958.0</c:v>
                </c:pt>
                <c:pt idx="89" formatCode="0">
                  <c:v>1959.0</c:v>
                </c:pt>
                <c:pt idx="90" formatCode="0">
                  <c:v>1960.0</c:v>
                </c:pt>
                <c:pt idx="91" formatCode="0">
                  <c:v>1961.0</c:v>
                </c:pt>
                <c:pt idx="92" formatCode="0">
                  <c:v>1962.0</c:v>
                </c:pt>
                <c:pt idx="93" formatCode="0">
                  <c:v>1963.0</c:v>
                </c:pt>
                <c:pt idx="94" formatCode="0">
                  <c:v>1964.0</c:v>
                </c:pt>
                <c:pt idx="95" formatCode="0">
                  <c:v>1965.0</c:v>
                </c:pt>
                <c:pt idx="96" formatCode="0">
                  <c:v>1966.0</c:v>
                </c:pt>
                <c:pt idx="97" formatCode="0">
                  <c:v>1967.0</c:v>
                </c:pt>
                <c:pt idx="98" formatCode="0">
                  <c:v>1968.0</c:v>
                </c:pt>
                <c:pt idx="99" formatCode="0">
                  <c:v>1969.0</c:v>
                </c:pt>
                <c:pt idx="100" formatCode="0">
                  <c:v>1970.0</c:v>
                </c:pt>
                <c:pt idx="101" formatCode="0">
                  <c:v>1971.0</c:v>
                </c:pt>
                <c:pt idx="102" formatCode="0">
                  <c:v>1972.0</c:v>
                </c:pt>
                <c:pt idx="103" formatCode="0">
                  <c:v>1973.0</c:v>
                </c:pt>
                <c:pt idx="104" formatCode="0">
                  <c:v>1974.0</c:v>
                </c:pt>
                <c:pt idx="105" formatCode="0">
                  <c:v>1975.0</c:v>
                </c:pt>
                <c:pt idx="106" formatCode="0">
                  <c:v>1976.0</c:v>
                </c:pt>
                <c:pt idx="107" formatCode="0">
                  <c:v>1977.0</c:v>
                </c:pt>
                <c:pt idx="108" formatCode="0">
                  <c:v>1978.0</c:v>
                </c:pt>
                <c:pt idx="109" formatCode="0">
                  <c:v>1979.0</c:v>
                </c:pt>
                <c:pt idx="110" formatCode="0">
                  <c:v>1980.0</c:v>
                </c:pt>
                <c:pt idx="111" formatCode="0">
                  <c:v>1981.0</c:v>
                </c:pt>
                <c:pt idx="112" formatCode="0">
                  <c:v>1982.0</c:v>
                </c:pt>
                <c:pt idx="113" formatCode="0">
                  <c:v>1983.0</c:v>
                </c:pt>
                <c:pt idx="114" formatCode="0">
                  <c:v>1984.0</c:v>
                </c:pt>
                <c:pt idx="115" formatCode="0">
                  <c:v>1985.0</c:v>
                </c:pt>
                <c:pt idx="116" formatCode="0">
                  <c:v>1986.0</c:v>
                </c:pt>
                <c:pt idx="117" formatCode="0">
                  <c:v>1987.0</c:v>
                </c:pt>
                <c:pt idx="118" formatCode="0">
                  <c:v>1988.0</c:v>
                </c:pt>
                <c:pt idx="119" formatCode="0">
                  <c:v>1989.0</c:v>
                </c:pt>
                <c:pt idx="120" formatCode="0">
                  <c:v>1990.0</c:v>
                </c:pt>
                <c:pt idx="121" formatCode="0">
                  <c:v>1991.0</c:v>
                </c:pt>
                <c:pt idx="122" formatCode="0">
                  <c:v>1992.0</c:v>
                </c:pt>
                <c:pt idx="123" formatCode="0">
                  <c:v>1993.0</c:v>
                </c:pt>
                <c:pt idx="124" formatCode="0">
                  <c:v>1994.0</c:v>
                </c:pt>
                <c:pt idx="125" formatCode="0">
                  <c:v>1995.0</c:v>
                </c:pt>
                <c:pt idx="126" formatCode="0">
                  <c:v>1996.0</c:v>
                </c:pt>
                <c:pt idx="127" formatCode="0">
                  <c:v>1997.0</c:v>
                </c:pt>
                <c:pt idx="128" formatCode="0">
                  <c:v>1998.0</c:v>
                </c:pt>
                <c:pt idx="129" formatCode="0">
                  <c:v>1999.0</c:v>
                </c:pt>
                <c:pt idx="130" formatCode="0">
                  <c:v>2000.0</c:v>
                </c:pt>
                <c:pt idx="131" formatCode="0">
                  <c:v>2001.0</c:v>
                </c:pt>
                <c:pt idx="132" formatCode="0">
                  <c:v>2002.0</c:v>
                </c:pt>
                <c:pt idx="133" formatCode="0">
                  <c:v>2003.0</c:v>
                </c:pt>
                <c:pt idx="134" formatCode="0">
                  <c:v>2004.0</c:v>
                </c:pt>
                <c:pt idx="135" formatCode="0">
                  <c:v>2005.0</c:v>
                </c:pt>
                <c:pt idx="136" formatCode="0">
                  <c:v>2006.0</c:v>
                </c:pt>
                <c:pt idx="137" formatCode="0">
                  <c:v>2007.0</c:v>
                </c:pt>
                <c:pt idx="138" formatCode="0">
                  <c:v>2008.0</c:v>
                </c:pt>
                <c:pt idx="139" formatCode="0">
                  <c:v>2009.0</c:v>
                </c:pt>
                <c:pt idx="140" formatCode="0">
                  <c:v>2010.0</c:v>
                </c:pt>
                <c:pt idx="141" formatCode="0">
                  <c:v>2011.0</c:v>
                </c:pt>
              </c:numCache>
            </c:numRef>
          </c:cat>
          <c:val>
            <c:numRef>
              <c:f>Yearly!$N$2:$N$143</c:f>
              <c:numCache>
                <c:formatCode>General</c:formatCode>
                <c:ptCount val="142"/>
                <c:pt idx="3" formatCode="0.00">
                  <c:v>33.92</c:v>
                </c:pt>
                <c:pt idx="4" formatCode="0.00">
                  <c:v>30.75999999999999</c:v>
                </c:pt>
                <c:pt idx="5" formatCode="0.00">
                  <c:v>35.83</c:v>
                </c:pt>
                <c:pt idx="6" formatCode="0.00">
                  <c:v>36.65</c:v>
                </c:pt>
                <c:pt idx="7" formatCode="0.00">
                  <c:v>35.16000000000001</c:v>
                </c:pt>
                <c:pt idx="8" formatCode="0.00">
                  <c:v>34.53</c:v>
                </c:pt>
                <c:pt idx="9" formatCode="0.00">
                  <c:v>28.24</c:v>
                </c:pt>
                <c:pt idx="10" formatCode="0.00">
                  <c:v>30.95</c:v>
                </c:pt>
                <c:pt idx="11" formatCode="0.00">
                  <c:v>44.16000000000001</c:v>
                </c:pt>
                <c:pt idx="12" formatCode="0.00">
                  <c:v>33.4</c:v>
                </c:pt>
                <c:pt idx="13" formatCode="0.00">
                  <c:v>34.54</c:v>
                </c:pt>
                <c:pt idx="14" formatCode="0.00">
                  <c:v>35.59</c:v>
                </c:pt>
                <c:pt idx="15" formatCode="0.00">
                  <c:v>32.23000000000001</c:v>
                </c:pt>
                <c:pt idx="16" formatCode="0.00">
                  <c:v>24.71</c:v>
                </c:pt>
                <c:pt idx="17" formatCode="0.00">
                  <c:v>26.31000000000001</c:v>
                </c:pt>
                <c:pt idx="18" formatCode="0.00">
                  <c:v>31.43999999999999</c:v>
                </c:pt>
                <c:pt idx="19" formatCode="0.00">
                  <c:v>24.95</c:v>
                </c:pt>
                <c:pt idx="20" formatCode="0.00">
                  <c:v>29.71</c:v>
                </c:pt>
                <c:pt idx="21" formatCode="0.00">
                  <c:v>32.57</c:v>
                </c:pt>
                <c:pt idx="22" formatCode="0.00">
                  <c:v>34.82</c:v>
                </c:pt>
                <c:pt idx="23" formatCode="0.00">
                  <c:v>21.84</c:v>
                </c:pt>
                <c:pt idx="24" formatCode="0.00">
                  <c:v>20.32999999999999</c:v>
                </c:pt>
                <c:pt idx="25" formatCode="0.00">
                  <c:v>25.57</c:v>
                </c:pt>
                <c:pt idx="26" formatCode="0.00">
                  <c:v>34.44</c:v>
                </c:pt>
                <c:pt idx="27" formatCode="0.00">
                  <c:v>26.13000000000001</c:v>
                </c:pt>
                <c:pt idx="28" formatCode="0.00">
                  <c:v>32.48</c:v>
                </c:pt>
                <c:pt idx="29" formatCode="0.00">
                  <c:v>29.23</c:v>
                </c:pt>
                <c:pt idx="30" formatCode="0.00">
                  <c:v>33.66000000000001</c:v>
                </c:pt>
                <c:pt idx="31" formatCode="0.00">
                  <c:v>24.54</c:v>
                </c:pt>
                <c:pt idx="32" formatCode="0.00">
                  <c:v>39.95</c:v>
                </c:pt>
                <c:pt idx="33" formatCode="0.00">
                  <c:v>32.75</c:v>
                </c:pt>
                <c:pt idx="34" formatCode="0.00">
                  <c:v>29.65000000000001</c:v>
                </c:pt>
                <c:pt idx="35" formatCode="0.00">
                  <c:v>35.98</c:v>
                </c:pt>
                <c:pt idx="36" formatCode="0.00">
                  <c:v>29.66</c:v>
                </c:pt>
                <c:pt idx="37" formatCode="0.00">
                  <c:v>32.63</c:v>
                </c:pt>
                <c:pt idx="38" formatCode="0.00">
                  <c:v>34.24</c:v>
                </c:pt>
                <c:pt idx="39" formatCode="0.00">
                  <c:v>40.47</c:v>
                </c:pt>
                <c:pt idx="40" formatCode="0.00">
                  <c:v>20.54</c:v>
                </c:pt>
                <c:pt idx="41" formatCode="0.00">
                  <c:v>31.63000000000001</c:v>
                </c:pt>
                <c:pt idx="42" formatCode="0.00">
                  <c:v>27.71</c:v>
                </c:pt>
                <c:pt idx="43" formatCode="0.00">
                  <c:v>29.57</c:v>
                </c:pt>
                <c:pt idx="44" formatCode="0.00">
                  <c:v>30.77</c:v>
                </c:pt>
                <c:pt idx="45" formatCode="0.00">
                  <c:v>40.68</c:v>
                </c:pt>
                <c:pt idx="46" formatCode="0.00">
                  <c:v>30.56</c:v>
                </c:pt>
                <c:pt idx="47" formatCode="0.00">
                  <c:v>27.35</c:v>
                </c:pt>
                <c:pt idx="48" formatCode="0.00">
                  <c:v>30.36</c:v>
                </c:pt>
                <c:pt idx="49" formatCode="0.00">
                  <c:v>35.52</c:v>
                </c:pt>
                <c:pt idx="50" formatCode="0.00">
                  <c:v>27.53</c:v>
                </c:pt>
                <c:pt idx="51" formatCode="0.00">
                  <c:v>31.11000000000001</c:v>
                </c:pt>
                <c:pt idx="52" formatCode="0.00">
                  <c:v>29.12</c:v>
                </c:pt>
                <c:pt idx="53" formatCode="0.00">
                  <c:v>28.53</c:v>
                </c:pt>
                <c:pt idx="54" formatCode="0.00">
                  <c:v>30.35</c:v>
                </c:pt>
                <c:pt idx="55" formatCode="0.00">
                  <c:v>28.61000000000001</c:v>
                </c:pt>
                <c:pt idx="56" formatCode="0.00">
                  <c:v>33.75</c:v>
                </c:pt>
                <c:pt idx="57" formatCode="0.00">
                  <c:v>30.8</c:v>
                </c:pt>
                <c:pt idx="58" formatCode="0.00">
                  <c:v>35.66000000000001</c:v>
                </c:pt>
                <c:pt idx="59" formatCode="0.00">
                  <c:v>31.18</c:v>
                </c:pt>
                <c:pt idx="60" formatCode="0.00">
                  <c:v>25.5</c:v>
                </c:pt>
                <c:pt idx="61" formatCode="0.00">
                  <c:v>35.17</c:v>
                </c:pt>
                <c:pt idx="62" formatCode="0.00">
                  <c:v>32.86</c:v>
                </c:pt>
                <c:pt idx="63" formatCode="0.00">
                  <c:v>26.14</c:v>
                </c:pt>
                <c:pt idx="64" formatCode="0.00">
                  <c:v>26.3</c:v>
                </c:pt>
                <c:pt idx="65" formatCode="0.00">
                  <c:v>33.92</c:v>
                </c:pt>
                <c:pt idx="66" formatCode="0.00">
                  <c:v>25.81000000000001</c:v>
                </c:pt>
                <c:pt idx="67" formatCode="0.00">
                  <c:v>26.39</c:v>
                </c:pt>
                <c:pt idx="68" formatCode="0.00">
                  <c:v>35.17</c:v>
                </c:pt>
                <c:pt idx="69" formatCode="0.00">
                  <c:v>25.77</c:v>
                </c:pt>
                <c:pt idx="70" formatCode="0.00">
                  <c:v>29.24</c:v>
                </c:pt>
                <c:pt idx="71" formatCode="0.00">
                  <c:v>37.48</c:v>
                </c:pt>
                <c:pt idx="72" formatCode="0.00">
                  <c:v>33.01</c:v>
                </c:pt>
                <c:pt idx="73" formatCode="0.00">
                  <c:v>30.47</c:v>
                </c:pt>
                <c:pt idx="74" formatCode="0.00">
                  <c:v>38.33</c:v>
                </c:pt>
                <c:pt idx="75" formatCode="0.00">
                  <c:v>35.95</c:v>
                </c:pt>
                <c:pt idx="76" formatCode="0.00">
                  <c:v>34.77</c:v>
                </c:pt>
                <c:pt idx="77" formatCode="0.00">
                  <c:v>33.96</c:v>
                </c:pt>
                <c:pt idx="78" formatCode="0.00">
                  <c:v>27.74</c:v>
                </c:pt>
                <c:pt idx="79" formatCode="0.00">
                  <c:v>29.87</c:v>
                </c:pt>
                <c:pt idx="80" formatCode="0.00">
                  <c:v>28.18</c:v>
                </c:pt>
                <c:pt idx="81" formatCode="0.00">
                  <c:v>39.59</c:v>
                </c:pt>
                <c:pt idx="82" formatCode="0.00">
                  <c:v>28.65000000000001</c:v>
                </c:pt>
                <c:pt idx="83" formatCode="0.00">
                  <c:v>23.93</c:v>
                </c:pt>
                <c:pt idx="84" formatCode="0.00">
                  <c:v>32.41</c:v>
                </c:pt>
                <c:pt idx="85" formatCode="0.00">
                  <c:v>22.43999999999999</c:v>
                </c:pt>
                <c:pt idx="86" formatCode="0.00">
                  <c:v>22.89</c:v>
                </c:pt>
                <c:pt idx="87" formatCode="0.00">
                  <c:v>30.82</c:v>
                </c:pt>
                <c:pt idx="88" formatCode="0.00">
                  <c:v>25.88</c:v>
                </c:pt>
                <c:pt idx="89" formatCode="0.00">
                  <c:v>36.66000000000001</c:v>
                </c:pt>
                <c:pt idx="90" formatCode="0.00">
                  <c:v>32.95</c:v>
                </c:pt>
                <c:pt idx="91" formatCode="0.00">
                  <c:v>36.46</c:v>
                </c:pt>
                <c:pt idx="92" formatCode="0.00">
                  <c:v>29.74</c:v>
                </c:pt>
                <c:pt idx="93" formatCode="0.00">
                  <c:v>25.75999999999999</c:v>
                </c:pt>
                <c:pt idx="94" formatCode="0.00">
                  <c:v>29.84</c:v>
                </c:pt>
                <c:pt idx="95" formatCode="0.00">
                  <c:v>38.59</c:v>
                </c:pt>
                <c:pt idx="96" formatCode="0.00">
                  <c:v>24.27</c:v>
                </c:pt>
                <c:pt idx="97" formatCode="0.00">
                  <c:v>30.17</c:v>
                </c:pt>
                <c:pt idx="98" formatCode="0.00">
                  <c:v>30.52</c:v>
                </c:pt>
                <c:pt idx="99" formatCode="0.00">
                  <c:v>33.21</c:v>
                </c:pt>
                <c:pt idx="100" formatCode="0.00">
                  <c:v>32.83</c:v>
                </c:pt>
                <c:pt idx="101" formatCode="0.00">
                  <c:v>28.01</c:v>
                </c:pt>
                <c:pt idx="102" formatCode="0.00">
                  <c:v>34.83</c:v>
                </c:pt>
                <c:pt idx="103" formatCode="0.00">
                  <c:v>41.79000000000001</c:v>
                </c:pt>
                <c:pt idx="104" formatCode="0.00">
                  <c:v>30.33000000000001</c:v>
                </c:pt>
                <c:pt idx="105" formatCode="0.00">
                  <c:v>28.41999999999999</c:v>
                </c:pt>
                <c:pt idx="106" formatCode="0.00">
                  <c:v>22.73</c:v>
                </c:pt>
                <c:pt idx="107" formatCode="0.00">
                  <c:v>35.22000000000001</c:v>
                </c:pt>
                <c:pt idx="108" formatCode="0.00">
                  <c:v>32.93</c:v>
                </c:pt>
                <c:pt idx="109" formatCode="0.00">
                  <c:v>31.89</c:v>
                </c:pt>
                <c:pt idx="110" formatCode="0.00">
                  <c:v>28.08</c:v>
                </c:pt>
                <c:pt idx="111" formatCode="0.00">
                  <c:v>31.41999999999999</c:v>
                </c:pt>
                <c:pt idx="112" formatCode="0.00">
                  <c:v>39.03</c:v>
                </c:pt>
                <c:pt idx="113" formatCode="0.00">
                  <c:v>33.66000000000001</c:v>
                </c:pt>
                <c:pt idx="114" formatCode="0.00">
                  <c:v>35.45</c:v>
                </c:pt>
                <c:pt idx="115" formatCode="0.00">
                  <c:v>30.49</c:v>
                </c:pt>
                <c:pt idx="116" formatCode="0.00">
                  <c:v>37.7</c:v>
                </c:pt>
                <c:pt idx="117" formatCode="0.00">
                  <c:v>31.47</c:v>
                </c:pt>
                <c:pt idx="118" formatCode="0.00">
                  <c:v>20.1</c:v>
                </c:pt>
                <c:pt idx="119" formatCode="0.00">
                  <c:v>23.91999999999999</c:v>
                </c:pt>
                <c:pt idx="120" formatCode="0.00">
                  <c:v>36.27</c:v>
                </c:pt>
                <c:pt idx="121" formatCode="0.00">
                  <c:v>35.66000000000001</c:v>
                </c:pt>
                <c:pt idx="122" formatCode="0.00">
                  <c:v>35.19000000000001</c:v>
                </c:pt>
                <c:pt idx="123" formatCode="0.00">
                  <c:v>46.21</c:v>
                </c:pt>
                <c:pt idx="124" formatCode="0.00">
                  <c:v>28.34</c:v>
                </c:pt>
                <c:pt idx="125" formatCode="0.00">
                  <c:v>31.27</c:v>
                </c:pt>
                <c:pt idx="126" formatCode="0.00">
                  <c:v>32.52</c:v>
                </c:pt>
                <c:pt idx="127" formatCode="0.00">
                  <c:v>28.88</c:v>
                </c:pt>
                <c:pt idx="128" formatCode="0.00">
                  <c:v>39.17</c:v>
                </c:pt>
                <c:pt idx="129" formatCode="0.00">
                  <c:v>31.08</c:v>
                </c:pt>
                <c:pt idx="130" formatCode="0.00">
                  <c:v>28.81000000000001</c:v>
                </c:pt>
                <c:pt idx="131" formatCode="0.00">
                  <c:v>34.08</c:v>
                </c:pt>
                <c:pt idx="132" formatCode="0.00">
                  <c:v>28.2</c:v>
                </c:pt>
                <c:pt idx="133" formatCode="0.00">
                  <c:v>28.05</c:v>
                </c:pt>
                <c:pt idx="134" formatCode="0.00">
                  <c:v>33.08</c:v>
                </c:pt>
                <c:pt idx="135" formatCode="0.00">
                  <c:v>28.3</c:v>
                </c:pt>
                <c:pt idx="136" formatCode="0.00">
                  <c:v>31.36</c:v>
                </c:pt>
                <c:pt idx="137" formatCode="0.00">
                  <c:v>40.82</c:v>
                </c:pt>
                <c:pt idx="138" formatCode="0.00">
                  <c:v>41.9</c:v>
                </c:pt>
                <c:pt idx="139" formatCode="0.00">
                  <c:v>38.36</c:v>
                </c:pt>
                <c:pt idx="140" formatCode="0.00">
                  <c:v>42.37</c:v>
                </c:pt>
                <c:pt idx="141">
                  <c:v>28.93</c:v>
                </c:pt>
              </c:numCache>
            </c:numRef>
          </c:val>
          <c:smooth val="0"/>
        </c:ser>
        <c:dLbls>
          <c:showLegendKey val="0"/>
          <c:showVal val="0"/>
          <c:showCatName val="0"/>
          <c:showSerName val="0"/>
          <c:showPercent val="0"/>
          <c:showBubbleSize val="0"/>
        </c:dLbls>
        <c:marker val="1"/>
        <c:smooth val="0"/>
        <c:axId val="759627528"/>
        <c:axId val="773080216"/>
      </c:lineChart>
      <c:catAx>
        <c:axId val="759627528"/>
        <c:scaling>
          <c:orientation val="minMax"/>
        </c:scaling>
        <c:delete val="0"/>
        <c:axPos val="b"/>
        <c:title>
          <c:tx>
            <c:rich>
              <a:bodyPr/>
              <a:lstStyle/>
              <a:p>
                <a:pPr>
                  <a:defRPr sz="1400"/>
                </a:pPr>
                <a:r>
                  <a:rPr lang="en-US" sz="1400"/>
                  <a:t>Year</a:t>
                </a:r>
              </a:p>
            </c:rich>
          </c:tx>
          <c:layout>
            <c:manualLayout>
              <c:xMode val="edge"/>
              <c:yMode val="edge"/>
              <c:x val="0.483998466483825"/>
              <c:y val="0.943573427367381"/>
            </c:manualLayout>
          </c:layout>
          <c:overlay val="0"/>
        </c:title>
        <c:numFmt formatCode="General" sourceLinked="1"/>
        <c:majorTickMark val="out"/>
        <c:minorTickMark val="none"/>
        <c:tickLblPos val="nextTo"/>
        <c:txPr>
          <a:bodyPr/>
          <a:lstStyle/>
          <a:p>
            <a:pPr>
              <a:defRPr sz="1400"/>
            </a:pPr>
            <a:endParaRPr lang="en-US"/>
          </a:p>
        </c:txPr>
        <c:crossAx val="773080216"/>
        <c:crosses val="autoZero"/>
        <c:auto val="1"/>
        <c:lblAlgn val="ctr"/>
        <c:lblOffset val="100"/>
        <c:tickLblSkip val="10"/>
        <c:tickMarkSkip val="5"/>
        <c:noMultiLvlLbl val="0"/>
      </c:catAx>
      <c:valAx>
        <c:axId val="773080216"/>
        <c:scaling>
          <c:orientation val="minMax"/>
          <c:max val="50.0"/>
          <c:min val="10.0"/>
        </c:scaling>
        <c:delete val="0"/>
        <c:axPos val="l"/>
        <c:majorGridlines/>
        <c:title>
          <c:tx>
            <c:rich>
              <a:bodyPr rot="-5400000" vert="horz"/>
              <a:lstStyle/>
              <a:p>
                <a:pPr>
                  <a:defRPr sz="1400"/>
                </a:pPr>
                <a:r>
                  <a:rPr lang="en-US" sz="1400"/>
                  <a:t>Total</a:t>
                </a:r>
                <a:r>
                  <a:rPr lang="en-US" sz="1400" baseline="0"/>
                  <a:t> Average Precipitation (inches)</a:t>
                </a:r>
                <a:endParaRPr lang="en-US" sz="1400"/>
              </a:p>
            </c:rich>
          </c:tx>
          <c:layout/>
          <c:overlay val="0"/>
        </c:title>
        <c:numFmt formatCode="0.0" sourceLinked="0"/>
        <c:majorTickMark val="out"/>
        <c:minorTickMark val="none"/>
        <c:tickLblPos val="nextTo"/>
        <c:txPr>
          <a:bodyPr/>
          <a:lstStyle/>
          <a:p>
            <a:pPr>
              <a:defRPr sz="1400"/>
            </a:pPr>
            <a:endParaRPr lang="en-US"/>
          </a:p>
        </c:txPr>
        <c:crossAx val="759627528"/>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Cedar Rapids Total Annual Precipitation (inches)</a:t>
            </a:r>
          </a:p>
        </c:rich>
      </c:tx>
      <c:layout/>
      <c:overlay val="0"/>
    </c:title>
    <c:autoTitleDeleted val="0"/>
    <c:plotArea>
      <c:layout>
        <c:manualLayout>
          <c:layoutTarget val="inner"/>
          <c:xMode val="edge"/>
          <c:yMode val="edge"/>
          <c:x val="0.0927121737081582"/>
          <c:y val="0.138359493377601"/>
          <c:w val="0.865224755350501"/>
          <c:h val="0.70916044754014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117791813124769"/>
                  <c:y val="-0.260485679921441"/>
                </c:manualLayout>
              </c:layout>
              <c:numFmt formatCode="General" sourceLinked="0"/>
              <c:txPr>
                <a:bodyPr/>
                <a:lstStyle/>
                <a:p>
                  <a:pPr>
                    <a:defRPr sz="1400"/>
                  </a:pPr>
                  <a:endParaRPr lang="en-US"/>
                </a:p>
              </c:txPr>
            </c:trendlineLbl>
          </c:trendline>
          <c:cat>
            <c:numRef>
              <c:f>Sheet1!$A$2:$A$123</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Sheet1!$B$2:$B$123</c:f>
              <c:numCache>
                <c:formatCode>General</c:formatCode>
                <c:ptCount val="122"/>
                <c:pt idx="3" formatCode="0.00">
                  <c:v>30.97</c:v>
                </c:pt>
                <c:pt idx="4" formatCode="0.00">
                  <c:v>25.99</c:v>
                </c:pt>
                <c:pt idx="5" formatCode="0.00">
                  <c:v>20.07999999999999</c:v>
                </c:pt>
                <c:pt idx="6" formatCode="0.00">
                  <c:v>29.72</c:v>
                </c:pt>
                <c:pt idx="7" formatCode="0.00">
                  <c:v>29.3</c:v>
                </c:pt>
                <c:pt idx="8" formatCode="0.00">
                  <c:v>29.55</c:v>
                </c:pt>
                <c:pt idx="9" formatCode="0.00">
                  <c:v>26.68</c:v>
                </c:pt>
                <c:pt idx="10" formatCode="0.00">
                  <c:v>31.2</c:v>
                </c:pt>
                <c:pt idx="11" formatCode="0.00">
                  <c:v>22.03</c:v>
                </c:pt>
                <c:pt idx="12" formatCode="0.00">
                  <c:v>43.38</c:v>
                </c:pt>
                <c:pt idx="13" formatCode="0.00">
                  <c:v>28.47</c:v>
                </c:pt>
                <c:pt idx="14" formatCode="0.00">
                  <c:v>23.95</c:v>
                </c:pt>
                <c:pt idx="15" formatCode="0.00">
                  <c:v>34.24</c:v>
                </c:pt>
                <c:pt idx="16" formatCode="0.00">
                  <c:v>27.91</c:v>
                </c:pt>
                <c:pt idx="17" formatCode="0.00">
                  <c:v>35.26000000000001</c:v>
                </c:pt>
                <c:pt idx="18" formatCode="0.00">
                  <c:v>28.82</c:v>
                </c:pt>
                <c:pt idx="19" formatCode="0.00">
                  <c:v>34.14</c:v>
                </c:pt>
                <c:pt idx="20" formatCode="0.00">
                  <c:v>18.73999999999999</c:v>
                </c:pt>
                <c:pt idx="21" formatCode="0.00">
                  <c:v>38.2</c:v>
                </c:pt>
                <c:pt idx="22" formatCode="0.00">
                  <c:v>26.81000000000001</c:v>
                </c:pt>
                <c:pt idx="23" formatCode="0.00">
                  <c:v>28.47999999999999</c:v>
                </c:pt>
                <c:pt idx="24" formatCode="0.00">
                  <c:v>37.66000000000001</c:v>
                </c:pt>
                <c:pt idx="25" formatCode="0.00">
                  <c:v>32.77</c:v>
                </c:pt>
                <c:pt idx="26" formatCode="0.00">
                  <c:v>29.53</c:v>
                </c:pt>
                <c:pt idx="27" formatCode="0.00">
                  <c:v>26.03</c:v>
                </c:pt>
                <c:pt idx="28" formatCode="0.00">
                  <c:v>30.68</c:v>
                </c:pt>
                <c:pt idx="29" formatCode="0.00">
                  <c:v>33.41</c:v>
                </c:pt>
                <c:pt idx="30" formatCode="0.00">
                  <c:v>20.93999999999999</c:v>
                </c:pt>
                <c:pt idx="31" formatCode="0.00">
                  <c:v>26.66</c:v>
                </c:pt>
                <c:pt idx="32" formatCode="0.00">
                  <c:v>27.02</c:v>
                </c:pt>
                <c:pt idx="33" formatCode="0.00">
                  <c:v>32.74</c:v>
                </c:pt>
                <c:pt idx="34" formatCode="0.00">
                  <c:v>37.14</c:v>
                </c:pt>
                <c:pt idx="35" formatCode="0.00">
                  <c:v>29.9</c:v>
                </c:pt>
                <c:pt idx="36" formatCode="0.00">
                  <c:v>29.9</c:v>
                </c:pt>
                <c:pt idx="37" formatCode="0.00">
                  <c:v>37.05</c:v>
                </c:pt>
                <c:pt idx="38" formatCode="0.00">
                  <c:v>36.69000000000001</c:v>
                </c:pt>
                <c:pt idx="39" formatCode="0.00">
                  <c:v>30.09</c:v>
                </c:pt>
                <c:pt idx="40" formatCode="0.00">
                  <c:v>31.99</c:v>
                </c:pt>
                <c:pt idx="41" formatCode="0.00">
                  <c:v>34.49</c:v>
                </c:pt>
                <c:pt idx="42" formatCode="0.00">
                  <c:v>30.34</c:v>
                </c:pt>
                <c:pt idx="43" formatCode="0.00">
                  <c:v>24.66</c:v>
                </c:pt>
                <c:pt idx="44" formatCode="0.00">
                  <c:v>31.86</c:v>
                </c:pt>
                <c:pt idx="45" formatCode="0.00">
                  <c:v>32.06</c:v>
                </c:pt>
                <c:pt idx="46" formatCode="0.00">
                  <c:v>30.04</c:v>
                </c:pt>
                <c:pt idx="47" formatCode="0.00">
                  <c:v>27.08</c:v>
                </c:pt>
                <c:pt idx="48" formatCode="0.00">
                  <c:v>39.33</c:v>
                </c:pt>
                <c:pt idx="49" formatCode="0.00">
                  <c:v>30.45</c:v>
                </c:pt>
                <c:pt idx="50" formatCode="0.00">
                  <c:v>25.88</c:v>
                </c:pt>
                <c:pt idx="51" formatCode="0.00">
                  <c:v>39.3</c:v>
                </c:pt>
                <c:pt idx="52" formatCode="0.00">
                  <c:v>29.87</c:v>
                </c:pt>
                <c:pt idx="53" formatCode="0.00">
                  <c:v>34.51</c:v>
                </c:pt>
                <c:pt idx="54" formatCode="0.00">
                  <c:v>35.09</c:v>
                </c:pt>
                <c:pt idx="55" formatCode="0.00">
                  <c:v>34.21</c:v>
                </c:pt>
                <c:pt idx="56" formatCode="0.00">
                  <c:v>40.15</c:v>
                </c:pt>
                <c:pt idx="57" formatCode="0.00">
                  <c:v>33.04</c:v>
                </c:pt>
                <c:pt idx="58" formatCode="0.00">
                  <c:v>34.62000000000001</c:v>
                </c:pt>
                <c:pt idx="59" formatCode="0.00">
                  <c:v>28.24</c:v>
                </c:pt>
                <c:pt idx="60" formatCode="0.00">
                  <c:v>32.98</c:v>
                </c:pt>
                <c:pt idx="61" formatCode="0.00">
                  <c:v>43.4</c:v>
                </c:pt>
                <c:pt idx="62" formatCode="0.00">
                  <c:v>30.86</c:v>
                </c:pt>
                <c:pt idx="63" formatCode="0.00">
                  <c:v>24.67</c:v>
                </c:pt>
                <c:pt idx="64" formatCode="0.00">
                  <c:v>39.13</c:v>
                </c:pt>
                <c:pt idx="65" formatCode="0.00">
                  <c:v>28.9</c:v>
                </c:pt>
                <c:pt idx="66" formatCode="0.00">
                  <c:v>23.93999999999999</c:v>
                </c:pt>
                <c:pt idx="67" formatCode="0.00">
                  <c:v>27.53</c:v>
                </c:pt>
                <c:pt idx="68" formatCode="0.00">
                  <c:v>25.91999999999999</c:v>
                </c:pt>
                <c:pt idx="69" formatCode="0.00">
                  <c:v>48.15</c:v>
                </c:pt>
                <c:pt idx="70" formatCode="0.00">
                  <c:v>38.34</c:v>
                </c:pt>
                <c:pt idx="71" formatCode="0.00">
                  <c:v>47.9</c:v>
                </c:pt>
                <c:pt idx="72" formatCode="0.00">
                  <c:v>32.45</c:v>
                </c:pt>
                <c:pt idx="73" formatCode="0.00">
                  <c:v>28.81000000000001</c:v>
                </c:pt>
                <c:pt idx="74" formatCode="0.00">
                  <c:v>25.87</c:v>
                </c:pt>
                <c:pt idx="75" formatCode="0.00">
                  <c:v>50.29000000000001</c:v>
                </c:pt>
                <c:pt idx="76" formatCode="0.00">
                  <c:v>28.89</c:v>
                </c:pt>
                <c:pt idx="77" formatCode="0.00">
                  <c:v>42.8</c:v>
                </c:pt>
                <c:pt idx="78" formatCode="0.00">
                  <c:v>34.79000000000001</c:v>
                </c:pt>
                <c:pt idx="79" formatCode="0.00">
                  <c:v>44.83</c:v>
                </c:pt>
                <c:pt idx="80" formatCode="0.00">
                  <c:v>38.33</c:v>
                </c:pt>
                <c:pt idx="81" formatCode="0.00">
                  <c:v>40.28</c:v>
                </c:pt>
                <c:pt idx="82" formatCode="0.00">
                  <c:v>41.21</c:v>
                </c:pt>
                <c:pt idx="83" formatCode="0.00">
                  <c:v>40.53</c:v>
                </c:pt>
                <c:pt idx="84" formatCode="0.00">
                  <c:v>39.65</c:v>
                </c:pt>
                <c:pt idx="85" formatCode="0.00">
                  <c:v>27.71</c:v>
                </c:pt>
                <c:pt idx="86" formatCode="0.00">
                  <c:v>24.91999999999999</c:v>
                </c:pt>
                <c:pt idx="87" formatCode="0.00">
                  <c:v>47.73000000000001</c:v>
                </c:pt>
                <c:pt idx="88" formatCode="0.00">
                  <c:v>31.47999999999999</c:v>
                </c:pt>
                <c:pt idx="89" formatCode="0.00">
                  <c:v>36.88</c:v>
                </c:pt>
                <c:pt idx="90" formatCode="0.00">
                  <c:v>27.53</c:v>
                </c:pt>
                <c:pt idx="91" formatCode="0.00">
                  <c:v>35.55</c:v>
                </c:pt>
                <c:pt idx="92" formatCode="0.00">
                  <c:v>45.05</c:v>
                </c:pt>
                <c:pt idx="93" formatCode="0.00">
                  <c:v>34.92</c:v>
                </c:pt>
                <c:pt idx="94" formatCode="0.00">
                  <c:v>35.85</c:v>
                </c:pt>
                <c:pt idx="95" formatCode="0.00">
                  <c:v>33.5</c:v>
                </c:pt>
                <c:pt idx="96" formatCode="0.00">
                  <c:v>44.73000000000001</c:v>
                </c:pt>
                <c:pt idx="97" formatCode="0.00">
                  <c:v>36.47</c:v>
                </c:pt>
                <c:pt idx="98" formatCode="0.00">
                  <c:v>22.74</c:v>
                </c:pt>
                <c:pt idx="99" formatCode="0.00">
                  <c:v>24.19</c:v>
                </c:pt>
                <c:pt idx="100" formatCode="0.00">
                  <c:v>43.04</c:v>
                </c:pt>
                <c:pt idx="101" formatCode="0.00">
                  <c:v>40.57</c:v>
                </c:pt>
                <c:pt idx="102" formatCode="0.00">
                  <c:v>35.07</c:v>
                </c:pt>
                <c:pt idx="103" formatCode="0.00">
                  <c:v>60.12000000000001</c:v>
                </c:pt>
                <c:pt idx="104" formatCode="0.00">
                  <c:v>32.47</c:v>
                </c:pt>
                <c:pt idx="105" formatCode="0.00">
                  <c:v>29.73</c:v>
                </c:pt>
                <c:pt idx="106" formatCode="0.00">
                  <c:v>34.07</c:v>
                </c:pt>
                <c:pt idx="107" formatCode="0.00">
                  <c:v>34.83</c:v>
                </c:pt>
                <c:pt idx="108" formatCode="0.00">
                  <c:v>46.34</c:v>
                </c:pt>
                <c:pt idx="109" formatCode="0.00">
                  <c:v>35.14</c:v>
                </c:pt>
                <c:pt idx="110" formatCode="0.00">
                  <c:v>33.9</c:v>
                </c:pt>
                <c:pt idx="111" formatCode="0.00">
                  <c:v>37.35</c:v>
                </c:pt>
                <c:pt idx="112" formatCode="0.00">
                  <c:v>39.32</c:v>
                </c:pt>
                <c:pt idx="113" formatCode="0.00">
                  <c:v>32.92</c:v>
                </c:pt>
                <c:pt idx="114" formatCode="0.00">
                  <c:v>35.1</c:v>
                </c:pt>
                <c:pt idx="115" formatCode="0.00">
                  <c:v>27.58</c:v>
                </c:pt>
                <c:pt idx="116" formatCode="0.00">
                  <c:v>34.91</c:v>
                </c:pt>
                <c:pt idx="117" formatCode="0.00">
                  <c:v>40.79000000000001</c:v>
                </c:pt>
                <c:pt idx="118" formatCode="0.00">
                  <c:v>50.23000000000001</c:v>
                </c:pt>
                <c:pt idx="119" formatCode="0.00">
                  <c:v>47.36</c:v>
                </c:pt>
                <c:pt idx="120" formatCode="0.00">
                  <c:v>42.36</c:v>
                </c:pt>
                <c:pt idx="121" formatCode="0.00">
                  <c:v>31.25999999999999</c:v>
                </c:pt>
              </c:numCache>
            </c:numRef>
          </c:val>
          <c:smooth val="0"/>
        </c:ser>
        <c:dLbls>
          <c:showLegendKey val="0"/>
          <c:showVal val="0"/>
          <c:showCatName val="0"/>
          <c:showSerName val="0"/>
          <c:showPercent val="0"/>
          <c:showBubbleSize val="0"/>
        </c:dLbls>
        <c:marker val="1"/>
        <c:smooth val="0"/>
        <c:axId val="513105128"/>
        <c:axId val="513110440"/>
      </c:lineChart>
      <c:catAx>
        <c:axId val="513105128"/>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110440"/>
        <c:crosses val="autoZero"/>
        <c:auto val="1"/>
        <c:lblAlgn val="ctr"/>
        <c:lblOffset val="100"/>
        <c:tickLblSkip val="10"/>
        <c:tickMarkSkip val="5"/>
        <c:noMultiLvlLbl val="0"/>
      </c:catAx>
      <c:valAx>
        <c:axId val="513110440"/>
        <c:scaling>
          <c:orientation val="minMax"/>
        </c:scaling>
        <c:delete val="0"/>
        <c:axPos val="l"/>
        <c:majorGridlines/>
        <c:title>
          <c:tx>
            <c:rich>
              <a:bodyPr rot="-5400000" vert="horz"/>
              <a:lstStyle/>
              <a:p>
                <a:pPr>
                  <a:defRPr sz="1400"/>
                </a:pPr>
                <a:r>
                  <a:rPr lang="en-US" sz="1400"/>
                  <a:t>Total Precipitation (inches)</a:t>
                </a:r>
              </a:p>
            </c:rich>
          </c:tx>
          <c:layout/>
          <c:overlay val="0"/>
        </c:title>
        <c:numFmt formatCode="General" sourceLinked="1"/>
        <c:majorTickMark val="out"/>
        <c:minorTickMark val="none"/>
        <c:tickLblPos val="nextTo"/>
        <c:txPr>
          <a:bodyPr/>
          <a:lstStyle/>
          <a:p>
            <a:pPr>
              <a:defRPr sz="1400"/>
            </a:pPr>
            <a:endParaRPr lang="en-US"/>
          </a:p>
        </c:txPr>
        <c:crossAx val="513105128"/>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Cedar Rapids Total Annual Precipitation (inches)</a:t>
            </a:r>
          </a:p>
        </c:rich>
      </c:tx>
      <c:layout/>
      <c:overlay val="0"/>
    </c:title>
    <c:autoTitleDeleted val="0"/>
    <c:plotArea>
      <c:layout>
        <c:manualLayout>
          <c:layoutTarget val="inner"/>
          <c:xMode val="edge"/>
          <c:yMode val="edge"/>
          <c:x val="0.0927121737081582"/>
          <c:y val="0.138359493377601"/>
          <c:w val="0.865224755350501"/>
          <c:h val="0.70916044754014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117791813124769"/>
                  <c:y val="-0.260485679921441"/>
                </c:manualLayout>
              </c:layout>
              <c:numFmt formatCode="General" sourceLinked="0"/>
              <c:txPr>
                <a:bodyPr/>
                <a:lstStyle/>
                <a:p>
                  <a:pPr>
                    <a:defRPr sz="1400"/>
                  </a:pPr>
                  <a:endParaRPr lang="en-US"/>
                </a:p>
              </c:txPr>
            </c:trendlineLbl>
          </c:trendline>
          <c:cat>
            <c:numRef>
              <c:f>Sheet1!$A$2:$A$123</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Sheet1!$B$2:$B$123</c:f>
              <c:numCache>
                <c:formatCode>General</c:formatCode>
                <c:ptCount val="122"/>
                <c:pt idx="3" formatCode="0.00">
                  <c:v>30.97</c:v>
                </c:pt>
                <c:pt idx="4" formatCode="0.00">
                  <c:v>25.99</c:v>
                </c:pt>
                <c:pt idx="5" formatCode="0.00">
                  <c:v>20.07999999999999</c:v>
                </c:pt>
                <c:pt idx="6" formatCode="0.00">
                  <c:v>29.72</c:v>
                </c:pt>
                <c:pt idx="7" formatCode="0.00">
                  <c:v>29.3</c:v>
                </c:pt>
                <c:pt idx="8" formatCode="0.00">
                  <c:v>29.55</c:v>
                </c:pt>
                <c:pt idx="9" formatCode="0.00">
                  <c:v>26.68</c:v>
                </c:pt>
                <c:pt idx="10" formatCode="0.00">
                  <c:v>31.2</c:v>
                </c:pt>
                <c:pt idx="11" formatCode="0.00">
                  <c:v>22.03</c:v>
                </c:pt>
                <c:pt idx="12" formatCode="0.00">
                  <c:v>43.38</c:v>
                </c:pt>
                <c:pt idx="13" formatCode="0.00">
                  <c:v>28.47</c:v>
                </c:pt>
                <c:pt idx="14" formatCode="0.00">
                  <c:v>23.95</c:v>
                </c:pt>
                <c:pt idx="15" formatCode="0.00">
                  <c:v>34.24</c:v>
                </c:pt>
                <c:pt idx="16" formatCode="0.00">
                  <c:v>27.91</c:v>
                </c:pt>
                <c:pt idx="17" formatCode="0.00">
                  <c:v>35.26000000000001</c:v>
                </c:pt>
                <c:pt idx="18" formatCode="0.00">
                  <c:v>28.82</c:v>
                </c:pt>
                <c:pt idx="19" formatCode="0.00">
                  <c:v>34.14</c:v>
                </c:pt>
                <c:pt idx="20" formatCode="0.00">
                  <c:v>18.73999999999999</c:v>
                </c:pt>
                <c:pt idx="21" formatCode="0.00">
                  <c:v>38.2</c:v>
                </c:pt>
                <c:pt idx="22" formatCode="0.00">
                  <c:v>26.81000000000001</c:v>
                </c:pt>
                <c:pt idx="23" formatCode="0.00">
                  <c:v>28.47999999999999</c:v>
                </c:pt>
                <c:pt idx="24" formatCode="0.00">
                  <c:v>37.66000000000001</c:v>
                </c:pt>
                <c:pt idx="25" formatCode="0.00">
                  <c:v>32.77</c:v>
                </c:pt>
                <c:pt idx="26" formatCode="0.00">
                  <c:v>29.53</c:v>
                </c:pt>
                <c:pt idx="27" formatCode="0.00">
                  <c:v>26.03</c:v>
                </c:pt>
                <c:pt idx="28" formatCode="0.00">
                  <c:v>30.68</c:v>
                </c:pt>
                <c:pt idx="29" formatCode="0.00">
                  <c:v>33.41</c:v>
                </c:pt>
                <c:pt idx="30" formatCode="0.00">
                  <c:v>20.93999999999999</c:v>
                </c:pt>
                <c:pt idx="31" formatCode="0.00">
                  <c:v>26.66</c:v>
                </c:pt>
                <c:pt idx="32" formatCode="0.00">
                  <c:v>27.02</c:v>
                </c:pt>
                <c:pt idx="33" formatCode="0.00">
                  <c:v>32.74</c:v>
                </c:pt>
                <c:pt idx="34" formatCode="0.00">
                  <c:v>37.14</c:v>
                </c:pt>
                <c:pt idx="35" formatCode="0.00">
                  <c:v>29.9</c:v>
                </c:pt>
                <c:pt idx="36" formatCode="0.00">
                  <c:v>29.9</c:v>
                </c:pt>
                <c:pt idx="37" formatCode="0.00">
                  <c:v>37.05</c:v>
                </c:pt>
                <c:pt idx="38" formatCode="0.00">
                  <c:v>36.69000000000001</c:v>
                </c:pt>
                <c:pt idx="39" formatCode="0.00">
                  <c:v>30.09</c:v>
                </c:pt>
                <c:pt idx="40" formatCode="0.00">
                  <c:v>31.99</c:v>
                </c:pt>
                <c:pt idx="41" formatCode="0.00">
                  <c:v>34.49</c:v>
                </c:pt>
                <c:pt idx="42" formatCode="0.00">
                  <c:v>30.34</c:v>
                </c:pt>
                <c:pt idx="43" formatCode="0.00">
                  <c:v>24.66</c:v>
                </c:pt>
                <c:pt idx="44" formatCode="0.00">
                  <c:v>31.86</c:v>
                </c:pt>
                <c:pt idx="45" formatCode="0.00">
                  <c:v>32.06</c:v>
                </c:pt>
                <c:pt idx="46" formatCode="0.00">
                  <c:v>30.04</c:v>
                </c:pt>
                <c:pt idx="47" formatCode="0.00">
                  <c:v>27.08</c:v>
                </c:pt>
                <c:pt idx="48" formatCode="0.00">
                  <c:v>39.33</c:v>
                </c:pt>
                <c:pt idx="49" formatCode="0.00">
                  <c:v>30.45</c:v>
                </c:pt>
                <c:pt idx="50" formatCode="0.00">
                  <c:v>25.88</c:v>
                </c:pt>
                <c:pt idx="51" formatCode="0.00">
                  <c:v>39.3</c:v>
                </c:pt>
                <c:pt idx="52" formatCode="0.00">
                  <c:v>29.87</c:v>
                </c:pt>
                <c:pt idx="53" formatCode="0.00">
                  <c:v>34.51</c:v>
                </c:pt>
                <c:pt idx="54" formatCode="0.00">
                  <c:v>35.09</c:v>
                </c:pt>
                <c:pt idx="55" formatCode="0.00">
                  <c:v>34.21</c:v>
                </c:pt>
                <c:pt idx="56" formatCode="0.00">
                  <c:v>40.15</c:v>
                </c:pt>
                <c:pt idx="57" formatCode="0.00">
                  <c:v>33.04</c:v>
                </c:pt>
                <c:pt idx="58" formatCode="0.00">
                  <c:v>34.62000000000001</c:v>
                </c:pt>
                <c:pt idx="59" formatCode="0.00">
                  <c:v>28.24</c:v>
                </c:pt>
                <c:pt idx="60" formatCode="0.00">
                  <c:v>32.98</c:v>
                </c:pt>
                <c:pt idx="61" formatCode="0.00">
                  <c:v>43.4</c:v>
                </c:pt>
                <c:pt idx="62" formatCode="0.00">
                  <c:v>30.86</c:v>
                </c:pt>
                <c:pt idx="63" formatCode="0.00">
                  <c:v>24.67</c:v>
                </c:pt>
                <c:pt idx="64" formatCode="0.00">
                  <c:v>39.13</c:v>
                </c:pt>
                <c:pt idx="65" formatCode="0.00">
                  <c:v>28.9</c:v>
                </c:pt>
                <c:pt idx="66" formatCode="0.00">
                  <c:v>23.93999999999999</c:v>
                </c:pt>
                <c:pt idx="67" formatCode="0.00">
                  <c:v>27.53</c:v>
                </c:pt>
                <c:pt idx="68" formatCode="0.00">
                  <c:v>25.91999999999999</c:v>
                </c:pt>
                <c:pt idx="69" formatCode="0.00">
                  <c:v>48.15</c:v>
                </c:pt>
                <c:pt idx="70" formatCode="0.00">
                  <c:v>38.34</c:v>
                </c:pt>
                <c:pt idx="71" formatCode="0.00">
                  <c:v>47.9</c:v>
                </c:pt>
                <c:pt idx="72" formatCode="0.00">
                  <c:v>32.45</c:v>
                </c:pt>
                <c:pt idx="73" formatCode="0.00">
                  <c:v>28.81000000000001</c:v>
                </c:pt>
                <c:pt idx="74" formatCode="0.00">
                  <c:v>25.87</c:v>
                </c:pt>
                <c:pt idx="75" formatCode="0.00">
                  <c:v>50.29000000000001</c:v>
                </c:pt>
                <c:pt idx="76" formatCode="0.00">
                  <c:v>28.89</c:v>
                </c:pt>
                <c:pt idx="77" formatCode="0.00">
                  <c:v>42.8</c:v>
                </c:pt>
                <c:pt idx="78" formatCode="0.00">
                  <c:v>34.79000000000001</c:v>
                </c:pt>
                <c:pt idx="79" formatCode="0.00">
                  <c:v>44.83</c:v>
                </c:pt>
                <c:pt idx="80" formatCode="0.00">
                  <c:v>38.33</c:v>
                </c:pt>
                <c:pt idx="81" formatCode="0.00">
                  <c:v>40.28</c:v>
                </c:pt>
                <c:pt idx="82" formatCode="0.00">
                  <c:v>41.21</c:v>
                </c:pt>
                <c:pt idx="83" formatCode="0.00">
                  <c:v>40.53</c:v>
                </c:pt>
                <c:pt idx="84" formatCode="0.00">
                  <c:v>39.65</c:v>
                </c:pt>
                <c:pt idx="85" formatCode="0.00">
                  <c:v>27.71</c:v>
                </c:pt>
                <c:pt idx="86" formatCode="0.00">
                  <c:v>24.91999999999999</c:v>
                </c:pt>
                <c:pt idx="87" formatCode="0.00">
                  <c:v>47.73000000000001</c:v>
                </c:pt>
                <c:pt idx="88" formatCode="0.00">
                  <c:v>31.47999999999999</c:v>
                </c:pt>
                <c:pt idx="89" formatCode="0.00">
                  <c:v>36.88</c:v>
                </c:pt>
                <c:pt idx="90" formatCode="0.00">
                  <c:v>27.53</c:v>
                </c:pt>
                <c:pt idx="91" formatCode="0.00">
                  <c:v>35.55</c:v>
                </c:pt>
                <c:pt idx="92" formatCode="0.00">
                  <c:v>45.05</c:v>
                </c:pt>
                <c:pt idx="93" formatCode="0.00">
                  <c:v>34.92</c:v>
                </c:pt>
                <c:pt idx="94" formatCode="0.00">
                  <c:v>35.85</c:v>
                </c:pt>
                <c:pt idx="95" formatCode="0.00">
                  <c:v>33.5</c:v>
                </c:pt>
                <c:pt idx="96" formatCode="0.00">
                  <c:v>44.73000000000001</c:v>
                </c:pt>
                <c:pt idx="97" formatCode="0.00">
                  <c:v>36.47</c:v>
                </c:pt>
                <c:pt idx="98" formatCode="0.00">
                  <c:v>22.74</c:v>
                </c:pt>
                <c:pt idx="99" formatCode="0.00">
                  <c:v>24.19</c:v>
                </c:pt>
                <c:pt idx="100" formatCode="0.00">
                  <c:v>43.04</c:v>
                </c:pt>
                <c:pt idx="101" formatCode="0.00">
                  <c:v>40.57</c:v>
                </c:pt>
                <c:pt idx="102" formatCode="0.00">
                  <c:v>35.07</c:v>
                </c:pt>
                <c:pt idx="103" formatCode="0.00">
                  <c:v>60.12000000000001</c:v>
                </c:pt>
                <c:pt idx="104" formatCode="0.00">
                  <c:v>32.47</c:v>
                </c:pt>
                <c:pt idx="105" formatCode="0.00">
                  <c:v>29.73</c:v>
                </c:pt>
                <c:pt idx="106" formatCode="0.00">
                  <c:v>34.07</c:v>
                </c:pt>
                <c:pt idx="107" formatCode="0.00">
                  <c:v>34.83</c:v>
                </c:pt>
                <c:pt idx="108" formatCode="0.00">
                  <c:v>46.34</c:v>
                </c:pt>
                <c:pt idx="109" formatCode="0.00">
                  <c:v>35.14</c:v>
                </c:pt>
                <c:pt idx="110" formatCode="0.00">
                  <c:v>33.9</c:v>
                </c:pt>
                <c:pt idx="111" formatCode="0.00">
                  <c:v>37.35</c:v>
                </c:pt>
                <c:pt idx="112" formatCode="0.00">
                  <c:v>39.32</c:v>
                </c:pt>
                <c:pt idx="113" formatCode="0.00">
                  <c:v>32.92</c:v>
                </c:pt>
                <c:pt idx="114" formatCode="0.00">
                  <c:v>35.1</c:v>
                </c:pt>
                <c:pt idx="115" formatCode="0.00">
                  <c:v>27.58</c:v>
                </c:pt>
                <c:pt idx="116" formatCode="0.00">
                  <c:v>34.91</c:v>
                </c:pt>
                <c:pt idx="117" formatCode="0.00">
                  <c:v>40.79000000000001</c:v>
                </c:pt>
                <c:pt idx="118" formatCode="0.00">
                  <c:v>50.23000000000001</c:v>
                </c:pt>
                <c:pt idx="119" formatCode="0.00">
                  <c:v>47.36</c:v>
                </c:pt>
                <c:pt idx="120" formatCode="0.00">
                  <c:v>42.36</c:v>
                </c:pt>
                <c:pt idx="121" formatCode="0.00">
                  <c:v>31.25999999999999</c:v>
                </c:pt>
              </c:numCache>
            </c:numRef>
          </c:val>
          <c:smooth val="0"/>
        </c:ser>
        <c:dLbls>
          <c:showLegendKey val="0"/>
          <c:showVal val="0"/>
          <c:showCatName val="0"/>
          <c:showSerName val="0"/>
          <c:showPercent val="0"/>
          <c:showBubbleSize val="0"/>
        </c:dLbls>
        <c:marker val="1"/>
        <c:smooth val="0"/>
        <c:axId val="513172680"/>
        <c:axId val="513177992"/>
      </c:lineChart>
      <c:catAx>
        <c:axId val="513172680"/>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177992"/>
        <c:crosses val="autoZero"/>
        <c:auto val="1"/>
        <c:lblAlgn val="ctr"/>
        <c:lblOffset val="100"/>
        <c:tickLblSkip val="10"/>
        <c:tickMarkSkip val="5"/>
        <c:noMultiLvlLbl val="0"/>
      </c:catAx>
      <c:valAx>
        <c:axId val="513177992"/>
        <c:scaling>
          <c:orientation val="minMax"/>
        </c:scaling>
        <c:delete val="0"/>
        <c:axPos val="l"/>
        <c:majorGridlines/>
        <c:title>
          <c:tx>
            <c:rich>
              <a:bodyPr rot="-5400000" vert="horz"/>
              <a:lstStyle/>
              <a:p>
                <a:pPr>
                  <a:defRPr sz="1400"/>
                </a:pPr>
                <a:r>
                  <a:rPr lang="en-US" sz="1400"/>
                  <a:t>Total Precipitation (inches)</a:t>
                </a:r>
              </a:p>
            </c:rich>
          </c:tx>
          <c:layout/>
          <c:overlay val="0"/>
        </c:title>
        <c:numFmt formatCode="General" sourceLinked="1"/>
        <c:majorTickMark val="out"/>
        <c:minorTickMark val="none"/>
        <c:tickLblPos val="nextTo"/>
        <c:txPr>
          <a:bodyPr/>
          <a:lstStyle/>
          <a:p>
            <a:pPr>
              <a:defRPr sz="1400"/>
            </a:pPr>
            <a:endParaRPr lang="en-US"/>
          </a:p>
        </c:txPr>
        <c:crossAx val="513172680"/>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Cedar Rapids Total Annual Precipitation (inches)</a:t>
            </a:r>
          </a:p>
        </c:rich>
      </c:tx>
      <c:layout/>
      <c:overlay val="0"/>
    </c:title>
    <c:autoTitleDeleted val="0"/>
    <c:plotArea>
      <c:layout>
        <c:manualLayout>
          <c:layoutTarget val="inner"/>
          <c:xMode val="edge"/>
          <c:yMode val="edge"/>
          <c:x val="0.0927121737081582"/>
          <c:y val="0.138359493377601"/>
          <c:w val="0.865224755350501"/>
          <c:h val="0.70916044754014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117791813124769"/>
                  <c:y val="-0.260485679921441"/>
                </c:manualLayout>
              </c:layout>
              <c:numFmt formatCode="General" sourceLinked="0"/>
              <c:txPr>
                <a:bodyPr/>
                <a:lstStyle/>
                <a:p>
                  <a:pPr>
                    <a:defRPr sz="1400"/>
                  </a:pPr>
                  <a:endParaRPr lang="en-US"/>
                </a:p>
              </c:txPr>
            </c:trendlineLbl>
          </c:trendline>
          <c:cat>
            <c:numRef>
              <c:f>Sheet1!$A$2:$A$123</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Sheet1!$B$2:$B$123</c:f>
              <c:numCache>
                <c:formatCode>General</c:formatCode>
                <c:ptCount val="122"/>
                <c:pt idx="3" formatCode="0.00">
                  <c:v>30.97</c:v>
                </c:pt>
                <c:pt idx="4" formatCode="0.00">
                  <c:v>25.99</c:v>
                </c:pt>
                <c:pt idx="5" formatCode="0.00">
                  <c:v>20.07999999999999</c:v>
                </c:pt>
                <c:pt idx="6" formatCode="0.00">
                  <c:v>29.72</c:v>
                </c:pt>
                <c:pt idx="7" formatCode="0.00">
                  <c:v>29.3</c:v>
                </c:pt>
                <c:pt idx="8" formatCode="0.00">
                  <c:v>29.55</c:v>
                </c:pt>
                <c:pt idx="9" formatCode="0.00">
                  <c:v>26.68</c:v>
                </c:pt>
                <c:pt idx="10" formatCode="0.00">
                  <c:v>31.2</c:v>
                </c:pt>
                <c:pt idx="11" formatCode="0.00">
                  <c:v>22.03</c:v>
                </c:pt>
                <c:pt idx="12" formatCode="0.00">
                  <c:v>43.38</c:v>
                </c:pt>
                <c:pt idx="13" formatCode="0.00">
                  <c:v>28.47</c:v>
                </c:pt>
                <c:pt idx="14" formatCode="0.00">
                  <c:v>23.95</c:v>
                </c:pt>
                <c:pt idx="15" formatCode="0.00">
                  <c:v>34.24</c:v>
                </c:pt>
                <c:pt idx="16" formatCode="0.00">
                  <c:v>27.91</c:v>
                </c:pt>
                <c:pt idx="17" formatCode="0.00">
                  <c:v>35.26000000000001</c:v>
                </c:pt>
                <c:pt idx="18" formatCode="0.00">
                  <c:v>28.82</c:v>
                </c:pt>
                <c:pt idx="19" formatCode="0.00">
                  <c:v>34.14</c:v>
                </c:pt>
                <c:pt idx="20" formatCode="0.00">
                  <c:v>18.73999999999999</c:v>
                </c:pt>
                <c:pt idx="21" formatCode="0.00">
                  <c:v>38.2</c:v>
                </c:pt>
                <c:pt idx="22" formatCode="0.00">
                  <c:v>26.81000000000001</c:v>
                </c:pt>
                <c:pt idx="23" formatCode="0.00">
                  <c:v>28.47999999999999</c:v>
                </c:pt>
                <c:pt idx="24" formatCode="0.00">
                  <c:v>37.66000000000001</c:v>
                </c:pt>
                <c:pt idx="25" formatCode="0.00">
                  <c:v>32.77</c:v>
                </c:pt>
                <c:pt idx="26" formatCode="0.00">
                  <c:v>29.53</c:v>
                </c:pt>
                <c:pt idx="27" formatCode="0.00">
                  <c:v>26.03</c:v>
                </c:pt>
                <c:pt idx="28" formatCode="0.00">
                  <c:v>30.68</c:v>
                </c:pt>
                <c:pt idx="29" formatCode="0.00">
                  <c:v>33.41</c:v>
                </c:pt>
                <c:pt idx="30" formatCode="0.00">
                  <c:v>20.93999999999999</c:v>
                </c:pt>
                <c:pt idx="31" formatCode="0.00">
                  <c:v>26.66</c:v>
                </c:pt>
                <c:pt idx="32" formatCode="0.00">
                  <c:v>27.02</c:v>
                </c:pt>
                <c:pt idx="33" formatCode="0.00">
                  <c:v>32.74</c:v>
                </c:pt>
                <c:pt idx="34" formatCode="0.00">
                  <c:v>37.14</c:v>
                </c:pt>
                <c:pt idx="35" formatCode="0.00">
                  <c:v>29.9</c:v>
                </c:pt>
                <c:pt idx="36" formatCode="0.00">
                  <c:v>29.9</c:v>
                </c:pt>
                <c:pt idx="37" formatCode="0.00">
                  <c:v>37.05</c:v>
                </c:pt>
                <c:pt idx="38" formatCode="0.00">
                  <c:v>36.69000000000001</c:v>
                </c:pt>
                <c:pt idx="39" formatCode="0.00">
                  <c:v>30.09</c:v>
                </c:pt>
                <c:pt idx="40" formatCode="0.00">
                  <c:v>31.99</c:v>
                </c:pt>
                <c:pt idx="41" formatCode="0.00">
                  <c:v>34.49</c:v>
                </c:pt>
                <c:pt idx="42" formatCode="0.00">
                  <c:v>30.34</c:v>
                </c:pt>
                <c:pt idx="43" formatCode="0.00">
                  <c:v>24.66</c:v>
                </c:pt>
                <c:pt idx="44" formatCode="0.00">
                  <c:v>31.86</c:v>
                </c:pt>
                <c:pt idx="45" formatCode="0.00">
                  <c:v>32.06</c:v>
                </c:pt>
                <c:pt idx="46" formatCode="0.00">
                  <c:v>30.04</c:v>
                </c:pt>
                <c:pt idx="47" formatCode="0.00">
                  <c:v>27.08</c:v>
                </c:pt>
                <c:pt idx="48" formatCode="0.00">
                  <c:v>39.33</c:v>
                </c:pt>
                <c:pt idx="49" formatCode="0.00">
                  <c:v>30.45</c:v>
                </c:pt>
                <c:pt idx="50" formatCode="0.00">
                  <c:v>25.88</c:v>
                </c:pt>
                <c:pt idx="51" formatCode="0.00">
                  <c:v>39.3</c:v>
                </c:pt>
                <c:pt idx="52" formatCode="0.00">
                  <c:v>29.87</c:v>
                </c:pt>
                <c:pt idx="53" formatCode="0.00">
                  <c:v>34.51</c:v>
                </c:pt>
                <c:pt idx="54" formatCode="0.00">
                  <c:v>35.09</c:v>
                </c:pt>
                <c:pt idx="55" formatCode="0.00">
                  <c:v>34.21</c:v>
                </c:pt>
                <c:pt idx="56" formatCode="0.00">
                  <c:v>40.15</c:v>
                </c:pt>
                <c:pt idx="57" formatCode="0.00">
                  <c:v>33.04</c:v>
                </c:pt>
                <c:pt idx="58" formatCode="0.00">
                  <c:v>34.62000000000001</c:v>
                </c:pt>
                <c:pt idx="59" formatCode="0.00">
                  <c:v>28.24</c:v>
                </c:pt>
                <c:pt idx="60" formatCode="0.00">
                  <c:v>32.98</c:v>
                </c:pt>
                <c:pt idx="61" formatCode="0.00">
                  <c:v>43.4</c:v>
                </c:pt>
                <c:pt idx="62" formatCode="0.00">
                  <c:v>30.86</c:v>
                </c:pt>
                <c:pt idx="63" formatCode="0.00">
                  <c:v>24.67</c:v>
                </c:pt>
                <c:pt idx="64" formatCode="0.00">
                  <c:v>39.13</c:v>
                </c:pt>
                <c:pt idx="65" formatCode="0.00">
                  <c:v>28.9</c:v>
                </c:pt>
                <c:pt idx="66" formatCode="0.00">
                  <c:v>23.93999999999999</c:v>
                </c:pt>
                <c:pt idx="67" formatCode="0.00">
                  <c:v>27.53</c:v>
                </c:pt>
                <c:pt idx="68" formatCode="0.00">
                  <c:v>25.91999999999999</c:v>
                </c:pt>
                <c:pt idx="69" formatCode="0.00">
                  <c:v>48.15</c:v>
                </c:pt>
                <c:pt idx="70" formatCode="0.00">
                  <c:v>38.34</c:v>
                </c:pt>
                <c:pt idx="71" formatCode="0.00">
                  <c:v>47.9</c:v>
                </c:pt>
                <c:pt idx="72" formatCode="0.00">
                  <c:v>32.45</c:v>
                </c:pt>
                <c:pt idx="73" formatCode="0.00">
                  <c:v>28.81000000000001</c:v>
                </c:pt>
                <c:pt idx="74" formatCode="0.00">
                  <c:v>25.87</c:v>
                </c:pt>
                <c:pt idx="75" formatCode="0.00">
                  <c:v>50.29000000000001</c:v>
                </c:pt>
                <c:pt idx="76" formatCode="0.00">
                  <c:v>28.89</c:v>
                </c:pt>
                <c:pt idx="77" formatCode="0.00">
                  <c:v>42.8</c:v>
                </c:pt>
                <c:pt idx="78" formatCode="0.00">
                  <c:v>34.79000000000001</c:v>
                </c:pt>
                <c:pt idx="79" formatCode="0.00">
                  <c:v>44.83</c:v>
                </c:pt>
                <c:pt idx="80" formatCode="0.00">
                  <c:v>38.33</c:v>
                </c:pt>
                <c:pt idx="81" formatCode="0.00">
                  <c:v>40.28</c:v>
                </c:pt>
                <c:pt idx="82" formatCode="0.00">
                  <c:v>41.21</c:v>
                </c:pt>
                <c:pt idx="83" formatCode="0.00">
                  <c:v>40.53</c:v>
                </c:pt>
                <c:pt idx="84" formatCode="0.00">
                  <c:v>39.65</c:v>
                </c:pt>
                <c:pt idx="85" formatCode="0.00">
                  <c:v>27.71</c:v>
                </c:pt>
                <c:pt idx="86" formatCode="0.00">
                  <c:v>24.91999999999999</c:v>
                </c:pt>
                <c:pt idx="87" formatCode="0.00">
                  <c:v>47.73000000000001</c:v>
                </c:pt>
                <c:pt idx="88" formatCode="0.00">
                  <c:v>31.47999999999999</c:v>
                </c:pt>
                <c:pt idx="89" formatCode="0.00">
                  <c:v>36.88</c:v>
                </c:pt>
                <c:pt idx="90" formatCode="0.00">
                  <c:v>27.53</c:v>
                </c:pt>
                <c:pt idx="91" formatCode="0.00">
                  <c:v>35.55</c:v>
                </c:pt>
                <c:pt idx="92" formatCode="0.00">
                  <c:v>45.05</c:v>
                </c:pt>
                <c:pt idx="93" formatCode="0.00">
                  <c:v>34.92</c:v>
                </c:pt>
                <c:pt idx="94" formatCode="0.00">
                  <c:v>35.85</c:v>
                </c:pt>
                <c:pt idx="95" formatCode="0.00">
                  <c:v>33.5</c:v>
                </c:pt>
                <c:pt idx="96" formatCode="0.00">
                  <c:v>44.73000000000001</c:v>
                </c:pt>
                <c:pt idx="97" formatCode="0.00">
                  <c:v>36.47</c:v>
                </c:pt>
                <c:pt idx="98" formatCode="0.00">
                  <c:v>22.74</c:v>
                </c:pt>
                <c:pt idx="99" formatCode="0.00">
                  <c:v>24.19</c:v>
                </c:pt>
                <c:pt idx="100" formatCode="0.00">
                  <c:v>43.04</c:v>
                </c:pt>
                <c:pt idx="101" formatCode="0.00">
                  <c:v>40.57</c:v>
                </c:pt>
                <c:pt idx="102" formatCode="0.00">
                  <c:v>35.07</c:v>
                </c:pt>
                <c:pt idx="103" formatCode="0.00">
                  <c:v>60.12000000000001</c:v>
                </c:pt>
                <c:pt idx="104" formatCode="0.00">
                  <c:v>32.47</c:v>
                </c:pt>
                <c:pt idx="105" formatCode="0.00">
                  <c:v>29.73</c:v>
                </c:pt>
                <c:pt idx="106" formatCode="0.00">
                  <c:v>34.07</c:v>
                </c:pt>
                <c:pt idx="107" formatCode="0.00">
                  <c:v>34.83</c:v>
                </c:pt>
                <c:pt idx="108" formatCode="0.00">
                  <c:v>46.34</c:v>
                </c:pt>
                <c:pt idx="109" formatCode="0.00">
                  <c:v>35.14</c:v>
                </c:pt>
                <c:pt idx="110" formatCode="0.00">
                  <c:v>33.9</c:v>
                </c:pt>
                <c:pt idx="111" formatCode="0.00">
                  <c:v>37.35</c:v>
                </c:pt>
                <c:pt idx="112" formatCode="0.00">
                  <c:v>39.32</c:v>
                </c:pt>
                <c:pt idx="113" formatCode="0.00">
                  <c:v>32.92</c:v>
                </c:pt>
                <c:pt idx="114" formatCode="0.00">
                  <c:v>35.1</c:v>
                </c:pt>
                <c:pt idx="115" formatCode="0.00">
                  <c:v>27.58</c:v>
                </c:pt>
                <c:pt idx="116" formatCode="0.00">
                  <c:v>34.91</c:v>
                </c:pt>
                <c:pt idx="117" formatCode="0.00">
                  <c:v>40.79000000000001</c:v>
                </c:pt>
                <c:pt idx="118" formatCode="0.00">
                  <c:v>50.23000000000001</c:v>
                </c:pt>
                <c:pt idx="119" formatCode="0.00">
                  <c:v>47.36</c:v>
                </c:pt>
                <c:pt idx="120" formatCode="0.00">
                  <c:v>42.36</c:v>
                </c:pt>
                <c:pt idx="121" formatCode="0.00">
                  <c:v>31.25999999999999</c:v>
                </c:pt>
              </c:numCache>
            </c:numRef>
          </c:val>
          <c:smooth val="0"/>
        </c:ser>
        <c:dLbls>
          <c:showLegendKey val="0"/>
          <c:showVal val="0"/>
          <c:showCatName val="0"/>
          <c:showSerName val="0"/>
          <c:showPercent val="0"/>
          <c:showBubbleSize val="0"/>
        </c:dLbls>
        <c:marker val="1"/>
        <c:smooth val="0"/>
        <c:axId val="513240280"/>
        <c:axId val="513245592"/>
      </c:lineChart>
      <c:catAx>
        <c:axId val="513240280"/>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245592"/>
        <c:crosses val="autoZero"/>
        <c:auto val="1"/>
        <c:lblAlgn val="ctr"/>
        <c:lblOffset val="100"/>
        <c:tickLblSkip val="10"/>
        <c:tickMarkSkip val="5"/>
        <c:noMultiLvlLbl val="0"/>
      </c:catAx>
      <c:valAx>
        <c:axId val="513245592"/>
        <c:scaling>
          <c:orientation val="minMax"/>
        </c:scaling>
        <c:delete val="0"/>
        <c:axPos val="l"/>
        <c:majorGridlines/>
        <c:title>
          <c:tx>
            <c:rich>
              <a:bodyPr rot="-5400000" vert="horz"/>
              <a:lstStyle/>
              <a:p>
                <a:pPr>
                  <a:defRPr sz="1400"/>
                </a:pPr>
                <a:r>
                  <a:rPr lang="en-US" sz="1400"/>
                  <a:t>Total Precipitation (inches)</a:t>
                </a:r>
              </a:p>
            </c:rich>
          </c:tx>
          <c:layout/>
          <c:overlay val="0"/>
        </c:title>
        <c:numFmt formatCode="General" sourceLinked="1"/>
        <c:majorTickMark val="out"/>
        <c:minorTickMark val="none"/>
        <c:tickLblPos val="nextTo"/>
        <c:txPr>
          <a:bodyPr/>
          <a:lstStyle/>
          <a:p>
            <a:pPr>
              <a:defRPr sz="1400"/>
            </a:pPr>
            <a:endParaRPr lang="en-US"/>
          </a:p>
        </c:txPr>
        <c:crossAx val="513240280"/>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Cedar</a:t>
            </a:r>
            <a:r>
              <a:rPr lang="en-US" sz="2000" baseline="0" dirty="0"/>
              <a:t> Rapids Precipitation</a:t>
            </a:r>
          </a:p>
          <a:p>
            <a:pPr>
              <a:defRPr/>
            </a:pPr>
            <a:r>
              <a:rPr lang="en-US" sz="1400" baseline="0" dirty="0"/>
              <a:t>Days per Year with </a:t>
            </a:r>
            <a:r>
              <a:rPr lang="en-US" sz="1400" baseline="0" dirty="0" smtClean="0"/>
              <a:t>Greater Than or Equal to 1.25 </a:t>
            </a:r>
            <a:r>
              <a:rPr lang="en-US" sz="1400" baseline="0" dirty="0"/>
              <a:t>inches</a:t>
            </a:r>
            <a:endParaRPr lang="en-US" sz="1400" dirty="0"/>
          </a:p>
        </c:rich>
      </c:tx>
      <c:layout>
        <c:manualLayout>
          <c:xMode val="edge"/>
          <c:yMode val="edge"/>
          <c:x val="0.277015748031496"/>
          <c:y val="0.0219096476576792"/>
        </c:manualLayout>
      </c:layout>
      <c:overlay val="0"/>
    </c:title>
    <c:autoTitleDeleted val="0"/>
    <c:plotArea>
      <c:layout>
        <c:manualLayout>
          <c:layoutTarget val="inner"/>
          <c:xMode val="edge"/>
          <c:yMode val="edge"/>
          <c:x val="0.0864382166045033"/>
          <c:y val="0.163312220245048"/>
          <c:w val="0.871346353087443"/>
          <c:h val="0.71427143607448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0"/>
            <c:dispEq val="0"/>
          </c:trendline>
          <c:cat>
            <c:numRef>
              <c:f>Sheet1!$A$1:$A$122</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Sheet1!$B$1:$B$122</c:f>
              <c:numCache>
                <c:formatCode>General</c:formatCode>
                <c:ptCount val="122"/>
                <c:pt idx="3">
                  <c:v>4.0</c:v>
                </c:pt>
                <c:pt idx="4">
                  <c:v>4.0</c:v>
                </c:pt>
                <c:pt idx="5">
                  <c:v>1.0</c:v>
                </c:pt>
                <c:pt idx="6">
                  <c:v>4.0</c:v>
                </c:pt>
                <c:pt idx="7">
                  <c:v>7.0</c:v>
                </c:pt>
                <c:pt idx="8">
                  <c:v>3.0</c:v>
                </c:pt>
                <c:pt idx="9">
                  <c:v>3.0</c:v>
                </c:pt>
                <c:pt idx="10">
                  <c:v>7.0</c:v>
                </c:pt>
                <c:pt idx="11">
                  <c:v>1.0</c:v>
                </c:pt>
                <c:pt idx="12">
                  <c:v>7.0</c:v>
                </c:pt>
                <c:pt idx="13">
                  <c:v>3.0</c:v>
                </c:pt>
                <c:pt idx="14">
                  <c:v>3.0</c:v>
                </c:pt>
                <c:pt idx="15">
                  <c:v>4.0</c:v>
                </c:pt>
                <c:pt idx="16">
                  <c:v>3.0</c:v>
                </c:pt>
                <c:pt idx="17">
                  <c:v>7.0</c:v>
                </c:pt>
                <c:pt idx="18">
                  <c:v>2.0</c:v>
                </c:pt>
                <c:pt idx="19">
                  <c:v>5.0</c:v>
                </c:pt>
                <c:pt idx="20">
                  <c:v>3.0</c:v>
                </c:pt>
                <c:pt idx="21">
                  <c:v>7.0</c:v>
                </c:pt>
                <c:pt idx="22">
                  <c:v>2.0</c:v>
                </c:pt>
                <c:pt idx="23">
                  <c:v>4.0</c:v>
                </c:pt>
                <c:pt idx="24">
                  <c:v>5.0</c:v>
                </c:pt>
                <c:pt idx="25">
                  <c:v>3.0</c:v>
                </c:pt>
                <c:pt idx="26">
                  <c:v>2.0</c:v>
                </c:pt>
                <c:pt idx="27">
                  <c:v>4.0</c:v>
                </c:pt>
                <c:pt idx="28">
                  <c:v>4.0</c:v>
                </c:pt>
                <c:pt idx="29">
                  <c:v>6.0</c:v>
                </c:pt>
                <c:pt idx="30">
                  <c:v>2.0</c:v>
                </c:pt>
                <c:pt idx="31">
                  <c:v>2.0</c:v>
                </c:pt>
                <c:pt idx="32">
                  <c:v>2.0</c:v>
                </c:pt>
                <c:pt idx="33">
                  <c:v>2.0</c:v>
                </c:pt>
                <c:pt idx="34">
                  <c:v>6.0</c:v>
                </c:pt>
                <c:pt idx="35">
                  <c:v>6.0</c:v>
                </c:pt>
                <c:pt idx="36">
                  <c:v>5.0</c:v>
                </c:pt>
                <c:pt idx="37">
                  <c:v>5.0</c:v>
                </c:pt>
                <c:pt idx="38">
                  <c:v>5.0</c:v>
                </c:pt>
                <c:pt idx="39">
                  <c:v>2.0</c:v>
                </c:pt>
                <c:pt idx="40">
                  <c:v>7.0</c:v>
                </c:pt>
                <c:pt idx="41">
                  <c:v>6.0</c:v>
                </c:pt>
                <c:pt idx="42">
                  <c:v>5.0</c:v>
                </c:pt>
                <c:pt idx="43">
                  <c:v>2.0</c:v>
                </c:pt>
                <c:pt idx="44">
                  <c:v>5.0</c:v>
                </c:pt>
                <c:pt idx="45">
                  <c:v>5.0</c:v>
                </c:pt>
                <c:pt idx="46">
                  <c:v>5.0</c:v>
                </c:pt>
                <c:pt idx="47">
                  <c:v>2.0</c:v>
                </c:pt>
                <c:pt idx="48">
                  <c:v>3.0</c:v>
                </c:pt>
                <c:pt idx="49">
                  <c:v>3.0</c:v>
                </c:pt>
                <c:pt idx="50">
                  <c:v>4.0</c:v>
                </c:pt>
                <c:pt idx="51">
                  <c:v>5.0</c:v>
                </c:pt>
                <c:pt idx="52">
                  <c:v>2.0</c:v>
                </c:pt>
                <c:pt idx="53">
                  <c:v>7.0</c:v>
                </c:pt>
                <c:pt idx="54">
                  <c:v>4.0</c:v>
                </c:pt>
                <c:pt idx="55">
                  <c:v>5.0</c:v>
                </c:pt>
                <c:pt idx="56">
                  <c:v>7.0</c:v>
                </c:pt>
                <c:pt idx="57">
                  <c:v>8.0</c:v>
                </c:pt>
                <c:pt idx="58">
                  <c:v>6.0</c:v>
                </c:pt>
                <c:pt idx="59">
                  <c:v>2.0</c:v>
                </c:pt>
                <c:pt idx="60">
                  <c:v>8.0</c:v>
                </c:pt>
                <c:pt idx="61">
                  <c:v>4.0</c:v>
                </c:pt>
                <c:pt idx="62">
                  <c:v>3.0</c:v>
                </c:pt>
                <c:pt idx="63">
                  <c:v>1.0</c:v>
                </c:pt>
                <c:pt idx="64">
                  <c:v>9.0</c:v>
                </c:pt>
                <c:pt idx="65">
                  <c:v>6.0</c:v>
                </c:pt>
                <c:pt idx="66">
                  <c:v>3.0</c:v>
                </c:pt>
                <c:pt idx="67">
                  <c:v>2.0</c:v>
                </c:pt>
                <c:pt idx="68">
                  <c:v>4.0</c:v>
                </c:pt>
                <c:pt idx="69">
                  <c:v>10.0</c:v>
                </c:pt>
                <c:pt idx="70">
                  <c:v>5.0</c:v>
                </c:pt>
                <c:pt idx="71">
                  <c:v>10.0</c:v>
                </c:pt>
                <c:pt idx="72">
                  <c:v>5.0</c:v>
                </c:pt>
                <c:pt idx="73">
                  <c:v>3.0</c:v>
                </c:pt>
                <c:pt idx="74">
                  <c:v>0.0</c:v>
                </c:pt>
                <c:pt idx="75">
                  <c:v>9.0</c:v>
                </c:pt>
                <c:pt idx="76">
                  <c:v>5.0</c:v>
                </c:pt>
                <c:pt idx="77">
                  <c:v>9.0</c:v>
                </c:pt>
                <c:pt idx="78">
                  <c:v>3.0</c:v>
                </c:pt>
                <c:pt idx="79">
                  <c:v>8.0</c:v>
                </c:pt>
                <c:pt idx="80">
                  <c:v>5.0</c:v>
                </c:pt>
                <c:pt idx="81">
                  <c:v>7.0</c:v>
                </c:pt>
                <c:pt idx="82">
                  <c:v>4.0</c:v>
                </c:pt>
                <c:pt idx="83">
                  <c:v>5.0</c:v>
                </c:pt>
                <c:pt idx="84">
                  <c:v>7.0</c:v>
                </c:pt>
                <c:pt idx="85">
                  <c:v>2.0</c:v>
                </c:pt>
                <c:pt idx="86">
                  <c:v>4.0</c:v>
                </c:pt>
                <c:pt idx="87">
                  <c:v>7.0</c:v>
                </c:pt>
                <c:pt idx="88">
                  <c:v>3.0</c:v>
                </c:pt>
                <c:pt idx="89">
                  <c:v>7.0</c:v>
                </c:pt>
                <c:pt idx="90">
                  <c:v>4.0</c:v>
                </c:pt>
                <c:pt idx="91">
                  <c:v>8.0</c:v>
                </c:pt>
                <c:pt idx="92">
                  <c:v>7.0</c:v>
                </c:pt>
                <c:pt idx="93">
                  <c:v>5.0</c:v>
                </c:pt>
                <c:pt idx="94">
                  <c:v>4.0</c:v>
                </c:pt>
                <c:pt idx="95">
                  <c:v>5.0</c:v>
                </c:pt>
                <c:pt idx="96">
                  <c:v>9.0</c:v>
                </c:pt>
                <c:pt idx="97">
                  <c:v>5.0</c:v>
                </c:pt>
                <c:pt idx="98">
                  <c:v>3.0</c:v>
                </c:pt>
                <c:pt idx="99">
                  <c:v>4.0</c:v>
                </c:pt>
                <c:pt idx="100">
                  <c:v>3.0</c:v>
                </c:pt>
                <c:pt idx="101">
                  <c:v>5.0</c:v>
                </c:pt>
                <c:pt idx="102">
                  <c:v>4.0</c:v>
                </c:pt>
                <c:pt idx="103">
                  <c:v>13.0</c:v>
                </c:pt>
                <c:pt idx="104">
                  <c:v>5.0</c:v>
                </c:pt>
                <c:pt idx="105">
                  <c:v>4.0</c:v>
                </c:pt>
                <c:pt idx="106">
                  <c:v>6.0</c:v>
                </c:pt>
                <c:pt idx="107">
                  <c:v>5.0</c:v>
                </c:pt>
                <c:pt idx="108">
                  <c:v>12.0</c:v>
                </c:pt>
                <c:pt idx="109">
                  <c:v>6.0</c:v>
                </c:pt>
                <c:pt idx="110">
                  <c:v>3.0</c:v>
                </c:pt>
                <c:pt idx="111">
                  <c:v>7.0</c:v>
                </c:pt>
                <c:pt idx="112">
                  <c:v>7.0</c:v>
                </c:pt>
                <c:pt idx="113">
                  <c:v>7.0</c:v>
                </c:pt>
                <c:pt idx="114">
                  <c:v>5.0</c:v>
                </c:pt>
                <c:pt idx="115">
                  <c:v>2.0</c:v>
                </c:pt>
                <c:pt idx="116">
                  <c:v>4.0</c:v>
                </c:pt>
                <c:pt idx="117">
                  <c:v>6.0</c:v>
                </c:pt>
                <c:pt idx="118">
                  <c:v>9.0</c:v>
                </c:pt>
                <c:pt idx="119">
                  <c:v>7.0</c:v>
                </c:pt>
                <c:pt idx="120">
                  <c:v>5.0</c:v>
                </c:pt>
                <c:pt idx="121">
                  <c:v>8.0</c:v>
                </c:pt>
              </c:numCache>
            </c:numRef>
          </c:val>
          <c:smooth val="0"/>
        </c:ser>
        <c:dLbls>
          <c:showLegendKey val="0"/>
          <c:showVal val="0"/>
          <c:showCatName val="0"/>
          <c:showSerName val="0"/>
          <c:showPercent val="0"/>
          <c:showBubbleSize val="0"/>
        </c:dLbls>
        <c:marker val="1"/>
        <c:smooth val="0"/>
        <c:axId val="513323080"/>
        <c:axId val="513328472"/>
      </c:lineChart>
      <c:catAx>
        <c:axId val="513323080"/>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328472"/>
        <c:crosses val="autoZero"/>
        <c:auto val="1"/>
        <c:lblAlgn val="ctr"/>
        <c:lblOffset val="100"/>
        <c:tickLblSkip val="10"/>
        <c:tickMarkSkip val="5"/>
        <c:noMultiLvlLbl val="0"/>
      </c:catAx>
      <c:valAx>
        <c:axId val="513328472"/>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513323080"/>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Cedar</a:t>
            </a:r>
            <a:r>
              <a:rPr lang="en-US" sz="2000" baseline="0" dirty="0"/>
              <a:t> Rapids Precipitation</a:t>
            </a:r>
          </a:p>
          <a:p>
            <a:pPr>
              <a:defRPr/>
            </a:pPr>
            <a:r>
              <a:rPr lang="en-US" sz="1400" baseline="0" dirty="0"/>
              <a:t>Days per Year with </a:t>
            </a:r>
            <a:r>
              <a:rPr lang="en-US" sz="1400" baseline="0" dirty="0" smtClean="0"/>
              <a:t>Greater Than or Equal to 1.25 </a:t>
            </a:r>
            <a:r>
              <a:rPr lang="en-US" sz="1400" baseline="0" dirty="0"/>
              <a:t>inches</a:t>
            </a:r>
            <a:endParaRPr lang="en-US" sz="1400" dirty="0"/>
          </a:p>
        </c:rich>
      </c:tx>
      <c:layout>
        <c:manualLayout>
          <c:xMode val="edge"/>
          <c:yMode val="edge"/>
          <c:x val="0.277015748031496"/>
          <c:y val="0.0219096476576792"/>
        </c:manualLayout>
      </c:layout>
      <c:overlay val="0"/>
    </c:title>
    <c:autoTitleDeleted val="0"/>
    <c:plotArea>
      <c:layout>
        <c:manualLayout>
          <c:layoutTarget val="inner"/>
          <c:xMode val="edge"/>
          <c:yMode val="edge"/>
          <c:x val="0.0864382166045033"/>
          <c:y val="0.163312220245048"/>
          <c:w val="0.871346353087443"/>
          <c:h val="0.71427143607448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0"/>
            <c:dispEq val="0"/>
          </c:trendline>
          <c:cat>
            <c:numRef>
              <c:f>Sheet1!$A$1:$A$122</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Sheet1!$B$1:$B$122</c:f>
              <c:numCache>
                <c:formatCode>General</c:formatCode>
                <c:ptCount val="122"/>
                <c:pt idx="3">
                  <c:v>4.0</c:v>
                </c:pt>
                <c:pt idx="4">
                  <c:v>4.0</c:v>
                </c:pt>
                <c:pt idx="5">
                  <c:v>1.0</c:v>
                </c:pt>
                <c:pt idx="6">
                  <c:v>4.0</c:v>
                </c:pt>
                <c:pt idx="7">
                  <c:v>7.0</c:v>
                </c:pt>
                <c:pt idx="8">
                  <c:v>3.0</c:v>
                </c:pt>
                <c:pt idx="9">
                  <c:v>3.0</c:v>
                </c:pt>
                <c:pt idx="10">
                  <c:v>7.0</c:v>
                </c:pt>
                <c:pt idx="11">
                  <c:v>1.0</c:v>
                </c:pt>
                <c:pt idx="12">
                  <c:v>7.0</c:v>
                </c:pt>
                <c:pt idx="13">
                  <c:v>3.0</c:v>
                </c:pt>
                <c:pt idx="14">
                  <c:v>3.0</c:v>
                </c:pt>
                <c:pt idx="15">
                  <c:v>4.0</c:v>
                </c:pt>
                <c:pt idx="16">
                  <c:v>3.0</c:v>
                </c:pt>
                <c:pt idx="17">
                  <c:v>7.0</c:v>
                </c:pt>
                <c:pt idx="18">
                  <c:v>2.0</c:v>
                </c:pt>
                <c:pt idx="19">
                  <c:v>5.0</c:v>
                </c:pt>
                <c:pt idx="20">
                  <c:v>3.0</c:v>
                </c:pt>
                <c:pt idx="21">
                  <c:v>7.0</c:v>
                </c:pt>
                <c:pt idx="22">
                  <c:v>2.0</c:v>
                </c:pt>
                <c:pt idx="23">
                  <c:v>4.0</c:v>
                </c:pt>
                <c:pt idx="24">
                  <c:v>5.0</c:v>
                </c:pt>
                <c:pt idx="25">
                  <c:v>3.0</c:v>
                </c:pt>
                <c:pt idx="26">
                  <c:v>2.0</c:v>
                </c:pt>
                <c:pt idx="27">
                  <c:v>4.0</c:v>
                </c:pt>
                <c:pt idx="28">
                  <c:v>4.0</c:v>
                </c:pt>
                <c:pt idx="29">
                  <c:v>6.0</c:v>
                </c:pt>
                <c:pt idx="30">
                  <c:v>2.0</c:v>
                </c:pt>
                <c:pt idx="31">
                  <c:v>2.0</c:v>
                </c:pt>
                <c:pt idx="32">
                  <c:v>2.0</c:v>
                </c:pt>
                <c:pt idx="33">
                  <c:v>2.0</c:v>
                </c:pt>
                <c:pt idx="34">
                  <c:v>6.0</c:v>
                </c:pt>
                <c:pt idx="35">
                  <c:v>6.0</c:v>
                </c:pt>
                <c:pt idx="36">
                  <c:v>5.0</c:v>
                </c:pt>
                <c:pt idx="37">
                  <c:v>5.0</c:v>
                </c:pt>
                <c:pt idx="38">
                  <c:v>5.0</c:v>
                </c:pt>
                <c:pt idx="39">
                  <c:v>2.0</c:v>
                </c:pt>
                <c:pt idx="40">
                  <c:v>7.0</c:v>
                </c:pt>
                <c:pt idx="41">
                  <c:v>6.0</c:v>
                </c:pt>
                <c:pt idx="42">
                  <c:v>5.0</c:v>
                </c:pt>
                <c:pt idx="43">
                  <c:v>2.0</c:v>
                </c:pt>
                <c:pt idx="44">
                  <c:v>5.0</c:v>
                </c:pt>
                <c:pt idx="45">
                  <c:v>5.0</c:v>
                </c:pt>
                <c:pt idx="46">
                  <c:v>5.0</c:v>
                </c:pt>
                <c:pt idx="47">
                  <c:v>2.0</c:v>
                </c:pt>
                <c:pt idx="48">
                  <c:v>3.0</c:v>
                </c:pt>
                <c:pt idx="49">
                  <c:v>3.0</c:v>
                </c:pt>
                <c:pt idx="50">
                  <c:v>4.0</c:v>
                </c:pt>
                <c:pt idx="51">
                  <c:v>5.0</c:v>
                </c:pt>
                <c:pt idx="52">
                  <c:v>2.0</c:v>
                </c:pt>
                <c:pt idx="53">
                  <c:v>7.0</c:v>
                </c:pt>
                <c:pt idx="54">
                  <c:v>4.0</c:v>
                </c:pt>
                <c:pt idx="55">
                  <c:v>5.0</c:v>
                </c:pt>
                <c:pt idx="56">
                  <c:v>7.0</c:v>
                </c:pt>
                <c:pt idx="57">
                  <c:v>8.0</c:v>
                </c:pt>
                <c:pt idx="58">
                  <c:v>6.0</c:v>
                </c:pt>
                <c:pt idx="59">
                  <c:v>2.0</c:v>
                </c:pt>
                <c:pt idx="60">
                  <c:v>8.0</c:v>
                </c:pt>
                <c:pt idx="61">
                  <c:v>4.0</c:v>
                </c:pt>
                <c:pt idx="62">
                  <c:v>3.0</c:v>
                </c:pt>
                <c:pt idx="63">
                  <c:v>1.0</c:v>
                </c:pt>
                <c:pt idx="64">
                  <c:v>9.0</c:v>
                </c:pt>
                <c:pt idx="65">
                  <c:v>6.0</c:v>
                </c:pt>
                <c:pt idx="66">
                  <c:v>3.0</c:v>
                </c:pt>
                <c:pt idx="67">
                  <c:v>2.0</c:v>
                </c:pt>
                <c:pt idx="68">
                  <c:v>4.0</c:v>
                </c:pt>
                <c:pt idx="69">
                  <c:v>10.0</c:v>
                </c:pt>
                <c:pt idx="70">
                  <c:v>5.0</c:v>
                </c:pt>
                <c:pt idx="71">
                  <c:v>10.0</c:v>
                </c:pt>
                <c:pt idx="72">
                  <c:v>5.0</c:v>
                </c:pt>
                <c:pt idx="73">
                  <c:v>3.0</c:v>
                </c:pt>
                <c:pt idx="74">
                  <c:v>0.0</c:v>
                </c:pt>
                <c:pt idx="75">
                  <c:v>9.0</c:v>
                </c:pt>
                <c:pt idx="76">
                  <c:v>5.0</c:v>
                </c:pt>
                <c:pt idx="77">
                  <c:v>9.0</c:v>
                </c:pt>
                <c:pt idx="78">
                  <c:v>3.0</c:v>
                </c:pt>
                <c:pt idx="79">
                  <c:v>8.0</c:v>
                </c:pt>
                <c:pt idx="80">
                  <c:v>5.0</c:v>
                </c:pt>
                <c:pt idx="81">
                  <c:v>7.0</c:v>
                </c:pt>
                <c:pt idx="82">
                  <c:v>4.0</c:v>
                </c:pt>
                <c:pt idx="83">
                  <c:v>5.0</c:v>
                </c:pt>
                <c:pt idx="84">
                  <c:v>7.0</c:v>
                </c:pt>
                <c:pt idx="85">
                  <c:v>2.0</c:v>
                </c:pt>
                <c:pt idx="86">
                  <c:v>4.0</c:v>
                </c:pt>
                <c:pt idx="87">
                  <c:v>7.0</c:v>
                </c:pt>
                <c:pt idx="88">
                  <c:v>3.0</c:v>
                </c:pt>
                <c:pt idx="89">
                  <c:v>7.0</c:v>
                </c:pt>
                <c:pt idx="90">
                  <c:v>4.0</c:v>
                </c:pt>
                <c:pt idx="91">
                  <c:v>8.0</c:v>
                </c:pt>
                <c:pt idx="92">
                  <c:v>7.0</c:v>
                </c:pt>
                <c:pt idx="93">
                  <c:v>5.0</c:v>
                </c:pt>
                <c:pt idx="94">
                  <c:v>4.0</c:v>
                </c:pt>
                <c:pt idx="95">
                  <c:v>5.0</c:v>
                </c:pt>
                <c:pt idx="96">
                  <c:v>9.0</c:v>
                </c:pt>
                <c:pt idx="97">
                  <c:v>5.0</c:v>
                </c:pt>
                <c:pt idx="98">
                  <c:v>3.0</c:v>
                </c:pt>
                <c:pt idx="99">
                  <c:v>4.0</c:v>
                </c:pt>
                <c:pt idx="100">
                  <c:v>3.0</c:v>
                </c:pt>
                <c:pt idx="101">
                  <c:v>5.0</c:v>
                </c:pt>
                <c:pt idx="102">
                  <c:v>4.0</c:v>
                </c:pt>
                <c:pt idx="103">
                  <c:v>13.0</c:v>
                </c:pt>
                <c:pt idx="104">
                  <c:v>5.0</c:v>
                </c:pt>
                <c:pt idx="105">
                  <c:v>4.0</c:v>
                </c:pt>
                <c:pt idx="106">
                  <c:v>6.0</c:v>
                </c:pt>
                <c:pt idx="107">
                  <c:v>5.0</c:v>
                </c:pt>
                <c:pt idx="108">
                  <c:v>12.0</c:v>
                </c:pt>
                <c:pt idx="109">
                  <c:v>6.0</c:v>
                </c:pt>
                <c:pt idx="110">
                  <c:v>3.0</c:v>
                </c:pt>
                <c:pt idx="111">
                  <c:v>7.0</c:v>
                </c:pt>
                <c:pt idx="112">
                  <c:v>7.0</c:v>
                </c:pt>
                <c:pt idx="113">
                  <c:v>7.0</c:v>
                </c:pt>
                <c:pt idx="114">
                  <c:v>5.0</c:v>
                </c:pt>
                <c:pt idx="115">
                  <c:v>2.0</c:v>
                </c:pt>
                <c:pt idx="116">
                  <c:v>4.0</c:v>
                </c:pt>
                <c:pt idx="117">
                  <c:v>6.0</c:v>
                </c:pt>
                <c:pt idx="118">
                  <c:v>9.0</c:v>
                </c:pt>
                <c:pt idx="119">
                  <c:v>7.0</c:v>
                </c:pt>
                <c:pt idx="120">
                  <c:v>5.0</c:v>
                </c:pt>
                <c:pt idx="121">
                  <c:v>8.0</c:v>
                </c:pt>
              </c:numCache>
            </c:numRef>
          </c:val>
          <c:smooth val="0"/>
        </c:ser>
        <c:dLbls>
          <c:showLegendKey val="0"/>
          <c:showVal val="0"/>
          <c:showCatName val="0"/>
          <c:showSerName val="0"/>
          <c:showPercent val="0"/>
          <c:showBubbleSize val="0"/>
        </c:dLbls>
        <c:marker val="1"/>
        <c:smooth val="0"/>
        <c:axId val="513372520"/>
        <c:axId val="513377912"/>
      </c:lineChart>
      <c:catAx>
        <c:axId val="513372520"/>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377912"/>
        <c:crosses val="autoZero"/>
        <c:auto val="1"/>
        <c:lblAlgn val="ctr"/>
        <c:lblOffset val="100"/>
        <c:tickLblSkip val="10"/>
        <c:tickMarkSkip val="5"/>
        <c:noMultiLvlLbl val="0"/>
      </c:catAx>
      <c:valAx>
        <c:axId val="513377912"/>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513372520"/>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Number of Days with</a:t>
            </a:r>
            <a:r>
              <a:rPr lang="en-US" sz="2000" baseline="0" dirty="0"/>
              <a:t> a Maximum Temperature Greater Than </a:t>
            </a:r>
            <a:endParaRPr lang="en-US" sz="2000" baseline="0" dirty="0" smtClean="0"/>
          </a:p>
          <a:p>
            <a:pPr>
              <a:defRPr/>
            </a:pPr>
            <a:r>
              <a:rPr lang="en-US" sz="2000" baseline="0" dirty="0" smtClean="0"/>
              <a:t>or </a:t>
            </a:r>
            <a:r>
              <a:rPr lang="en-US" sz="2000" baseline="0" dirty="0"/>
              <a:t>Equal to 100</a:t>
            </a:r>
            <a:r>
              <a:rPr lang="en-US" sz="2000" baseline="0" dirty="0">
                <a:latin typeface="Calibri"/>
              </a:rPr>
              <a:t>°</a:t>
            </a:r>
            <a:r>
              <a:rPr lang="en-US" sz="2000" b="1" i="0" u="none" strike="noStrike" baseline="0" dirty="0">
                <a:latin typeface="+mn-lt"/>
              </a:rPr>
              <a:t>F</a:t>
            </a:r>
            <a:endParaRPr lang="en-US" sz="2000" dirty="0"/>
          </a:p>
        </c:rich>
      </c:tx>
      <c:layout>
        <c:manualLayout>
          <c:xMode val="edge"/>
          <c:yMode val="edge"/>
          <c:x val="0.131058617672791"/>
          <c:y val="0.0197142722429158"/>
        </c:manualLayout>
      </c:layout>
      <c:overlay val="0"/>
    </c:title>
    <c:autoTitleDeleted val="0"/>
    <c:plotArea>
      <c:layout>
        <c:manualLayout>
          <c:layoutTarget val="inner"/>
          <c:xMode val="edge"/>
          <c:yMode val="edge"/>
          <c:x val="0.0785670480510325"/>
          <c:y val="0.189716153750001"/>
          <c:w val="0.887755438337199"/>
          <c:h val="0.676451789486907"/>
        </c:manualLayout>
      </c:layout>
      <c:lineChart>
        <c:grouping val="standard"/>
        <c:varyColors val="0"/>
        <c:ser>
          <c:idx val="0"/>
          <c:order val="0"/>
          <c:spPr>
            <a:ln>
              <a:solidFill>
                <a:schemeClr val="accent2">
                  <a:lumMod val="75000"/>
                </a:schemeClr>
              </a:solidFill>
            </a:ln>
          </c:spPr>
          <c:marker>
            <c:spPr>
              <a:solidFill>
                <a:schemeClr val="accent2">
                  <a:lumMod val="75000"/>
                </a:schemeClr>
              </a:solidFill>
              <a:ln>
                <a:solidFill>
                  <a:srgbClr val="C0504D">
                    <a:lumMod val="75000"/>
                  </a:srgbClr>
                </a:solidFill>
              </a:ln>
            </c:spPr>
          </c:marker>
          <c:trendline>
            <c:trendlineType val="linear"/>
            <c:dispRSqr val="0"/>
            <c:dispEq val="0"/>
          </c:trendline>
          <c:cat>
            <c:numRef>
              <c:f>'# Tmax &gt; 100'!$A$26:$A$68</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 Tmax &gt; 100'!$B$26:$B$68</c:f>
              <c:numCache>
                <c:formatCode>General</c:formatCode>
                <c:ptCount val="43"/>
                <c:pt idx="0">
                  <c:v>0.0</c:v>
                </c:pt>
                <c:pt idx="1">
                  <c:v>0.0</c:v>
                </c:pt>
                <c:pt idx="2">
                  <c:v>0.0</c:v>
                </c:pt>
                <c:pt idx="3">
                  <c:v>0.0</c:v>
                </c:pt>
                <c:pt idx="4">
                  <c:v>7.0</c:v>
                </c:pt>
                <c:pt idx="5">
                  <c:v>0.0</c:v>
                </c:pt>
                <c:pt idx="6">
                  <c:v>0.0</c:v>
                </c:pt>
                <c:pt idx="7">
                  <c:v>8.0</c:v>
                </c:pt>
                <c:pt idx="8">
                  <c:v>0.0</c:v>
                </c:pt>
                <c:pt idx="9">
                  <c:v>0.0</c:v>
                </c:pt>
                <c:pt idx="10">
                  <c:v>2.0</c:v>
                </c:pt>
                <c:pt idx="11">
                  <c:v>0.0</c:v>
                </c:pt>
                <c:pt idx="12">
                  <c:v>0.0</c:v>
                </c:pt>
                <c:pt idx="13">
                  <c:v>13.0</c:v>
                </c:pt>
                <c:pt idx="14">
                  <c:v>2.0</c:v>
                </c:pt>
                <c:pt idx="15">
                  <c:v>1.0</c:v>
                </c:pt>
                <c:pt idx="16">
                  <c:v>0.0</c:v>
                </c:pt>
                <c:pt idx="17">
                  <c:v>2.0</c:v>
                </c:pt>
                <c:pt idx="18">
                  <c:v>10.0</c:v>
                </c:pt>
                <c:pt idx="19">
                  <c:v>0.0</c:v>
                </c:pt>
                <c:pt idx="20">
                  <c:v>0.0</c:v>
                </c:pt>
                <c:pt idx="21">
                  <c:v>0.0</c:v>
                </c:pt>
                <c:pt idx="22">
                  <c:v>0.0</c:v>
                </c:pt>
                <c:pt idx="23">
                  <c:v>0.0</c:v>
                </c:pt>
                <c:pt idx="24">
                  <c:v>0.0</c:v>
                </c:pt>
                <c:pt idx="25">
                  <c:v>2.0</c:v>
                </c:pt>
                <c:pt idx="26">
                  <c:v>0.0</c:v>
                </c:pt>
                <c:pt idx="27">
                  <c:v>0.0</c:v>
                </c:pt>
                <c:pt idx="28">
                  <c:v>0.0</c:v>
                </c:pt>
                <c:pt idx="29">
                  <c:v>1.0</c:v>
                </c:pt>
                <c:pt idx="30">
                  <c:v>0.0</c:v>
                </c:pt>
                <c:pt idx="31">
                  <c:v>0.0</c:v>
                </c:pt>
                <c:pt idx="32">
                  <c:v>0.0</c:v>
                </c:pt>
                <c:pt idx="33">
                  <c:v>2.0</c:v>
                </c:pt>
                <c:pt idx="34">
                  <c:v>0.0</c:v>
                </c:pt>
                <c:pt idx="35">
                  <c:v>0.0</c:v>
                </c:pt>
                <c:pt idx="36">
                  <c:v>1.0</c:v>
                </c:pt>
                <c:pt idx="37">
                  <c:v>0.0</c:v>
                </c:pt>
                <c:pt idx="38">
                  <c:v>0.0</c:v>
                </c:pt>
                <c:pt idx="39">
                  <c:v>0.0</c:v>
                </c:pt>
                <c:pt idx="40">
                  <c:v>0.0</c:v>
                </c:pt>
                <c:pt idx="41">
                  <c:v>0.0</c:v>
                </c:pt>
                <c:pt idx="42">
                  <c:v>11.0</c:v>
                </c:pt>
              </c:numCache>
            </c:numRef>
          </c:val>
          <c:smooth val="0"/>
        </c:ser>
        <c:dLbls>
          <c:showLegendKey val="0"/>
          <c:showVal val="0"/>
          <c:showCatName val="0"/>
          <c:showSerName val="0"/>
          <c:showPercent val="0"/>
          <c:showBubbleSize val="0"/>
        </c:dLbls>
        <c:marker val="1"/>
        <c:smooth val="0"/>
        <c:axId val="701395672"/>
        <c:axId val="701401048"/>
      </c:lineChart>
      <c:catAx>
        <c:axId val="701395672"/>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701401048"/>
        <c:crosses val="autoZero"/>
        <c:auto val="1"/>
        <c:lblAlgn val="ctr"/>
        <c:lblOffset val="100"/>
        <c:tickLblSkip val="5"/>
        <c:tickMarkSkip val="5"/>
        <c:noMultiLvlLbl val="0"/>
      </c:catAx>
      <c:valAx>
        <c:axId val="701401048"/>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701395672"/>
        <c:crosses val="autoZero"/>
        <c:crossBetween val="between"/>
      </c:valAx>
      <c:spPr>
        <a:gradFill>
          <a:gsLst>
            <a:gs pos="0">
              <a:srgbClr val="FACDA8"/>
            </a:gs>
            <a:gs pos="100000">
              <a:srgbClr val="EC7C4A"/>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Cedar</a:t>
            </a:r>
            <a:r>
              <a:rPr lang="en-US" sz="2000" baseline="0" dirty="0"/>
              <a:t> Rapids Precipitation</a:t>
            </a:r>
          </a:p>
          <a:p>
            <a:pPr>
              <a:defRPr/>
            </a:pPr>
            <a:r>
              <a:rPr lang="en-US" sz="1400" baseline="0" dirty="0"/>
              <a:t>Days per Year with </a:t>
            </a:r>
            <a:r>
              <a:rPr lang="en-US" sz="1400" baseline="0" dirty="0" smtClean="0"/>
              <a:t>Greater Than or Equal to 1.25 </a:t>
            </a:r>
            <a:r>
              <a:rPr lang="en-US" sz="1400" baseline="0" dirty="0"/>
              <a:t>inches</a:t>
            </a:r>
            <a:endParaRPr lang="en-US" sz="1400" dirty="0"/>
          </a:p>
        </c:rich>
      </c:tx>
      <c:layout>
        <c:manualLayout>
          <c:xMode val="edge"/>
          <c:yMode val="edge"/>
          <c:x val="0.277015748031496"/>
          <c:y val="0.0219096476576792"/>
        </c:manualLayout>
      </c:layout>
      <c:overlay val="0"/>
    </c:title>
    <c:autoTitleDeleted val="0"/>
    <c:plotArea>
      <c:layout>
        <c:manualLayout>
          <c:layoutTarget val="inner"/>
          <c:xMode val="edge"/>
          <c:yMode val="edge"/>
          <c:x val="0.0864382166045033"/>
          <c:y val="0.163312220245048"/>
          <c:w val="0.871346353087443"/>
          <c:h val="0.71427143607448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0"/>
            <c:dispEq val="0"/>
          </c:trendline>
          <c:cat>
            <c:numRef>
              <c:f>Sheet1!$A$1:$A$122</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Sheet1!$B$1:$B$122</c:f>
              <c:numCache>
                <c:formatCode>General</c:formatCode>
                <c:ptCount val="122"/>
                <c:pt idx="3">
                  <c:v>4.0</c:v>
                </c:pt>
                <c:pt idx="4">
                  <c:v>4.0</c:v>
                </c:pt>
                <c:pt idx="5">
                  <c:v>1.0</c:v>
                </c:pt>
                <c:pt idx="6">
                  <c:v>4.0</c:v>
                </c:pt>
                <c:pt idx="7">
                  <c:v>7.0</c:v>
                </c:pt>
                <c:pt idx="8">
                  <c:v>3.0</c:v>
                </c:pt>
                <c:pt idx="9">
                  <c:v>3.0</c:v>
                </c:pt>
                <c:pt idx="10">
                  <c:v>7.0</c:v>
                </c:pt>
                <c:pt idx="11">
                  <c:v>1.0</c:v>
                </c:pt>
                <c:pt idx="12">
                  <c:v>7.0</c:v>
                </c:pt>
                <c:pt idx="13">
                  <c:v>3.0</c:v>
                </c:pt>
                <c:pt idx="14">
                  <c:v>3.0</c:v>
                </c:pt>
                <c:pt idx="15">
                  <c:v>4.0</c:v>
                </c:pt>
                <c:pt idx="16">
                  <c:v>3.0</c:v>
                </c:pt>
                <c:pt idx="17">
                  <c:v>7.0</c:v>
                </c:pt>
                <c:pt idx="18">
                  <c:v>2.0</c:v>
                </c:pt>
                <c:pt idx="19">
                  <c:v>5.0</c:v>
                </c:pt>
                <c:pt idx="20">
                  <c:v>3.0</c:v>
                </c:pt>
                <c:pt idx="21">
                  <c:v>7.0</c:v>
                </c:pt>
                <c:pt idx="22">
                  <c:v>2.0</c:v>
                </c:pt>
                <c:pt idx="23">
                  <c:v>4.0</c:v>
                </c:pt>
                <c:pt idx="24">
                  <c:v>5.0</c:v>
                </c:pt>
                <c:pt idx="25">
                  <c:v>3.0</c:v>
                </c:pt>
                <c:pt idx="26">
                  <c:v>2.0</c:v>
                </c:pt>
                <c:pt idx="27">
                  <c:v>4.0</c:v>
                </c:pt>
                <c:pt idx="28">
                  <c:v>4.0</c:v>
                </c:pt>
                <c:pt idx="29">
                  <c:v>6.0</c:v>
                </c:pt>
                <c:pt idx="30">
                  <c:v>2.0</c:v>
                </c:pt>
                <c:pt idx="31">
                  <c:v>2.0</c:v>
                </c:pt>
                <c:pt idx="32">
                  <c:v>2.0</c:v>
                </c:pt>
                <c:pt idx="33">
                  <c:v>2.0</c:v>
                </c:pt>
                <c:pt idx="34">
                  <c:v>6.0</c:v>
                </c:pt>
                <c:pt idx="35">
                  <c:v>6.0</c:v>
                </c:pt>
                <c:pt idx="36">
                  <c:v>5.0</c:v>
                </c:pt>
                <c:pt idx="37">
                  <c:v>5.0</c:v>
                </c:pt>
                <c:pt idx="38">
                  <c:v>5.0</c:v>
                </c:pt>
                <c:pt idx="39">
                  <c:v>2.0</c:v>
                </c:pt>
                <c:pt idx="40">
                  <c:v>7.0</c:v>
                </c:pt>
                <c:pt idx="41">
                  <c:v>6.0</c:v>
                </c:pt>
                <c:pt idx="42">
                  <c:v>5.0</c:v>
                </c:pt>
                <c:pt idx="43">
                  <c:v>2.0</c:v>
                </c:pt>
                <c:pt idx="44">
                  <c:v>5.0</c:v>
                </c:pt>
                <c:pt idx="45">
                  <c:v>5.0</c:v>
                </c:pt>
                <c:pt idx="46">
                  <c:v>5.0</c:v>
                </c:pt>
                <c:pt idx="47">
                  <c:v>2.0</c:v>
                </c:pt>
                <c:pt idx="48">
                  <c:v>3.0</c:v>
                </c:pt>
                <c:pt idx="49">
                  <c:v>3.0</c:v>
                </c:pt>
                <c:pt idx="50">
                  <c:v>4.0</c:v>
                </c:pt>
                <c:pt idx="51">
                  <c:v>5.0</c:v>
                </c:pt>
                <c:pt idx="52">
                  <c:v>2.0</c:v>
                </c:pt>
                <c:pt idx="53">
                  <c:v>7.0</c:v>
                </c:pt>
                <c:pt idx="54">
                  <c:v>4.0</c:v>
                </c:pt>
                <c:pt idx="55">
                  <c:v>5.0</c:v>
                </c:pt>
                <c:pt idx="56">
                  <c:v>7.0</c:v>
                </c:pt>
                <c:pt idx="57">
                  <c:v>8.0</c:v>
                </c:pt>
                <c:pt idx="58">
                  <c:v>6.0</c:v>
                </c:pt>
                <c:pt idx="59">
                  <c:v>2.0</c:v>
                </c:pt>
                <c:pt idx="60">
                  <c:v>8.0</c:v>
                </c:pt>
                <c:pt idx="61">
                  <c:v>4.0</c:v>
                </c:pt>
                <c:pt idx="62">
                  <c:v>3.0</c:v>
                </c:pt>
                <c:pt idx="63">
                  <c:v>1.0</c:v>
                </c:pt>
                <c:pt idx="64">
                  <c:v>9.0</c:v>
                </c:pt>
                <c:pt idx="65">
                  <c:v>6.0</c:v>
                </c:pt>
                <c:pt idx="66">
                  <c:v>3.0</c:v>
                </c:pt>
                <c:pt idx="67">
                  <c:v>2.0</c:v>
                </c:pt>
                <c:pt idx="68">
                  <c:v>4.0</c:v>
                </c:pt>
                <c:pt idx="69">
                  <c:v>10.0</c:v>
                </c:pt>
                <c:pt idx="70">
                  <c:v>5.0</c:v>
                </c:pt>
                <c:pt idx="71">
                  <c:v>10.0</c:v>
                </c:pt>
                <c:pt idx="72">
                  <c:v>5.0</c:v>
                </c:pt>
                <c:pt idx="73">
                  <c:v>3.0</c:v>
                </c:pt>
                <c:pt idx="74">
                  <c:v>0.0</c:v>
                </c:pt>
                <c:pt idx="75">
                  <c:v>9.0</c:v>
                </c:pt>
                <c:pt idx="76">
                  <c:v>5.0</c:v>
                </c:pt>
                <c:pt idx="77">
                  <c:v>9.0</c:v>
                </c:pt>
                <c:pt idx="78">
                  <c:v>3.0</c:v>
                </c:pt>
                <c:pt idx="79">
                  <c:v>8.0</c:v>
                </c:pt>
                <c:pt idx="80">
                  <c:v>5.0</c:v>
                </c:pt>
                <c:pt idx="81">
                  <c:v>7.0</c:v>
                </c:pt>
                <c:pt idx="82">
                  <c:v>4.0</c:v>
                </c:pt>
                <c:pt idx="83">
                  <c:v>5.0</c:v>
                </c:pt>
                <c:pt idx="84">
                  <c:v>7.0</c:v>
                </c:pt>
                <c:pt idx="85">
                  <c:v>2.0</c:v>
                </c:pt>
                <c:pt idx="86">
                  <c:v>4.0</c:v>
                </c:pt>
                <c:pt idx="87">
                  <c:v>7.0</c:v>
                </c:pt>
                <c:pt idx="88">
                  <c:v>3.0</c:v>
                </c:pt>
                <c:pt idx="89">
                  <c:v>7.0</c:v>
                </c:pt>
                <c:pt idx="90">
                  <c:v>4.0</c:v>
                </c:pt>
                <c:pt idx="91">
                  <c:v>8.0</c:v>
                </c:pt>
                <c:pt idx="92">
                  <c:v>7.0</c:v>
                </c:pt>
                <c:pt idx="93">
                  <c:v>5.0</c:v>
                </c:pt>
                <c:pt idx="94">
                  <c:v>4.0</c:v>
                </c:pt>
                <c:pt idx="95">
                  <c:v>5.0</c:v>
                </c:pt>
                <c:pt idx="96">
                  <c:v>9.0</c:v>
                </c:pt>
                <c:pt idx="97">
                  <c:v>5.0</c:v>
                </c:pt>
                <c:pt idx="98">
                  <c:v>3.0</c:v>
                </c:pt>
                <c:pt idx="99">
                  <c:v>4.0</c:v>
                </c:pt>
                <c:pt idx="100">
                  <c:v>3.0</c:v>
                </c:pt>
                <c:pt idx="101">
                  <c:v>5.0</c:v>
                </c:pt>
                <c:pt idx="102">
                  <c:v>4.0</c:v>
                </c:pt>
                <c:pt idx="103">
                  <c:v>13.0</c:v>
                </c:pt>
                <c:pt idx="104">
                  <c:v>5.0</c:v>
                </c:pt>
                <c:pt idx="105">
                  <c:v>4.0</c:v>
                </c:pt>
                <c:pt idx="106">
                  <c:v>6.0</c:v>
                </c:pt>
                <c:pt idx="107">
                  <c:v>5.0</c:v>
                </c:pt>
                <c:pt idx="108">
                  <c:v>12.0</c:v>
                </c:pt>
                <c:pt idx="109">
                  <c:v>6.0</c:v>
                </c:pt>
                <c:pt idx="110">
                  <c:v>3.0</c:v>
                </c:pt>
                <c:pt idx="111">
                  <c:v>7.0</c:v>
                </c:pt>
                <c:pt idx="112">
                  <c:v>7.0</c:v>
                </c:pt>
                <c:pt idx="113">
                  <c:v>7.0</c:v>
                </c:pt>
                <c:pt idx="114">
                  <c:v>5.0</c:v>
                </c:pt>
                <c:pt idx="115">
                  <c:v>2.0</c:v>
                </c:pt>
                <c:pt idx="116">
                  <c:v>4.0</c:v>
                </c:pt>
                <c:pt idx="117">
                  <c:v>6.0</c:v>
                </c:pt>
                <c:pt idx="118">
                  <c:v>9.0</c:v>
                </c:pt>
                <c:pt idx="119">
                  <c:v>7.0</c:v>
                </c:pt>
                <c:pt idx="120">
                  <c:v>5.0</c:v>
                </c:pt>
                <c:pt idx="121">
                  <c:v>8.0</c:v>
                </c:pt>
              </c:numCache>
            </c:numRef>
          </c:val>
          <c:smooth val="0"/>
        </c:ser>
        <c:dLbls>
          <c:showLegendKey val="0"/>
          <c:showVal val="0"/>
          <c:showCatName val="0"/>
          <c:showSerName val="0"/>
          <c:showPercent val="0"/>
          <c:showBubbleSize val="0"/>
        </c:dLbls>
        <c:marker val="1"/>
        <c:smooth val="0"/>
        <c:axId val="513423976"/>
        <c:axId val="513429368"/>
      </c:lineChart>
      <c:catAx>
        <c:axId val="513423976"/>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429368"/>
        <c:crosses val="autoZero"/>
        <c:auto val="1"/>
        <c:lblAlgn val="ctr"/>
        <c:lblOffset val="100"/>
        <c:tickLblSkip val="10"/>
        <c:tickMarkSkip val="5"/>
        <c:noMultiLvlLbl val="0"/>
      </c:catAx>
      <c:valAx>
        <c:axId val="513429368"/>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513423976"/>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Cedar</a:t>
            </a:r>
            <a:r>
              <a:rPr lang="en-US" sz="2000" baseline="0" dirty="0"/>
              <a:t> Rapids Precipitation</a:t>
            </a:r>
          </a:p>
          <a:p>
            <a:pPr>
              <a:defRPr/>
            </a:pPr>
            <a:r>
              <a:rPr lang="en-US" sz="1400" baseline="0" dirty="0"/>
              <a:t>Days per Year with </a:t>
            </a:r>
            <a:r>
              <a:rPr lang="en-US" sz="1400" baseline="0" dirty="0" smtClean="0"/>
              <a:t>Greater Than or Equal to 1.25 </a:t>
            </a:r>
            <a:r>
              <a:rPr lang="en-US" sz="1400" baseline="0" dirty="0"/>
              <a:t>inches</a:t>
            </a:r>
            <a:endParaRPr lang="en-US" sz="1400" dirty="0"/>
          </a:p>
        </c:rich>
      </c:tx>
      <c:layout>
        <c:manualLayout>
          <c:xMode val="edge"/>
          <c:yMode val="edge"/>
          <c:x val="0.277015748031496"/>
          <c:y val="0.0219096476576792"/>
        </c:manualLayout>
      </c:layout>
      <c:overlay val="0"/>
    </c:title>
    <c:autoTitleDeleted val="0"/>
    <c:plotArea>
      <c:layout>
        <c:manualLayout>
          <c:layoutTarget val="inner"/>
          <c:xMode val="edge"/>
          <c:yMode val="edge"/>
          <c:x val="0.0864382166045033"/>
          <c:y val="0.163312220245048"/>
          <c:w val="0.871346353087443"/>
          <c:h val="0.714271436074489"/>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0"/>
            <c:dispEq val="0"/>
          </c:trendline>
          <c:cat>
            <c:numRef>
              <c:f>Sheet1!$A$1:$A$122</c:f>
              <c:numCache>
                <c:formatCode>General</c:formatCode>
                <c:ptCount val="122"/>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pt idx="121">
                  <c:v>2011.0</c:v>
                </c:pt>
              </c:numCache>
            </c:numRef>
          </c:cat>
          <c:val>
            <c:numRef>
              <c:f>Sheet1!$B$1:$B$122</c:f>
              <c:numCache>
                <c:formatCode>General</c:formatCode>
                <c:ptCount val="122"/>
                <c:pt idx="3">
                  <c:v>4.0</c:v>
                </c:pt>
                <c:pt idx="4">
                  <c:v>4.0</c:v>
                </c:pt>
                <c:pt idx="5">
                  <c:v>1.0</c:v>
                </c:pt>
                <c:pt idx="6">
                  <c:v>4.0</c:v>
                </c:pt>
                <c:pt idx="7">
                  <c:v>7.0</c:v>
                </c:pt>
                <c:pt idx="8">
                  <c:v>3.0</c:v>
                </c:pt>
                <c:pt idx="9">
                  <c:v>3.0</c:v>
                </c:pt>
                <c:pt idx="10">
                  <c:v>7.0</c:v>
                </c:pt>
                <c:pt idx="11">
                  <c:v>1.0</c:v>
                </c:pt>
                <c:pt idx="12">
                  <c:v>7.0</c:v>
                </c:pt>
                <c:pt idx="13">
                  <c:v>3.0</c:v>
                </c:pt>
                <c:pt idx="14">
                  <c:v>3.0</c:v>
                </c:pt>
                <c:pt idx="15">
                  <c:v>4.0</c:v>
                </c:pt>
                <c:pt idx="16">
                  <c:v>3.0</c:v>
                </c:pt>
                <c:pt idx="17">
                  <c:v>7.0</c:v>
                </c:pt>
                <c:pt idx="18">
                  <c:v>2.0</c:v>
                </c:pt>
                <c:pt idx="19">
                  <c:v>5.0</c:v>
                </c:pt>
                <c:pt idx="20">
                  <c:v>3.0</c:v>
                </c:pt>
                <c:pt idx="21">
                  <c:v>7.0</c:v>
                </c:pt>
                <c:pt idx="22">
                  <c:v>2.0</c:v>
                </c:pt>
                <c:pt idx="23">
                  <c:v>4.0</c:v>
                </c:pt>
                <c:pt idx="24">
                  <c:v>5.0</c:v>
                </c:pt>
                <c:pt idx="25">
                  <c:v>3.0</c:v>
                </c:pt>
                <c:pt idx="26">
                  <c:v>2.0</c:v>
                </c:pt>
                <c:pt idx="27">
                  <c:v>4.0</c:v>
                </c:pt>
                <c:pt idx="28">
                  <c:v>4.0</c:v>
                </c:pt>
                <c:pt idx="29">
                  <c:v>6.0</c:v>
                </c:pt>
                <c:pt idx="30">
                  <c:v>2.0</c:v>
                </c:pt>
                <c:pt idx="31">
                  <c:v>2.0</c:v>
                </c:pt>
                <c:pt idx="32">
                  <c:v>2.0</c:v>
                </c:pt>
                <c:pt idx="33">
                  <c:v>2.0</c:v>
                </c:pt>
                <c:pt idx="34">
                  <c:v>6.0</c:v>
                </c:pt>
                <c:pt idx="35">
                  <c:v>6.0</c:v>
                </c:pt>
                <c:pt idx="36">
                  <c:v>5.0</c:v>
                </c:pt>
                <c:pt idx="37">
                  <c:v>5.0</c:v>
                </c:pt>
                <c:pt idx="38">
                  <c:v>5.0</c:v>
                </c:pt>
                <c:pt idx="39">
                  <c:v>2.0</c:v>
                </c:pt>
                <c:pt idx="40">
                  <c:v>7.0</c:v>
                </c:pt>
                <c:pt idx="41">
                  <c:v>6.0</c:v>
                </c:pt>
                <c:pt idx="42">
                  <c:v>5.0</c:v>
                </c:pt>
                <c:pt idx="43">
                  <c:v>2.0</c:v>
                </c:pt>
                <c:pt idx="44">
                  <c:v>5.0</c:v>
                </c:pt>
                <c:pt idx="45">
                  <c:v>5.0</c:v>
                </c:pt>
                <c:pt idx="46">
                  <c:v>5.0</c:v>
                </c:pt>
                <c:pt idx="47">
                  <c:v>2.0</c:v>
                </c:pt>
                <c:pt idx="48">
                  <c:v>3.0</c:v>
                </c:pt>
                <c:pt idx="49">
                  <c:v>3.0</c:v>
                </c:pt>
                <c:pt idx="50">
                  <c:v>4.0</c:v>
                </c:pt>
                <c:pt idx="51">
                  <c:v>5.0</c:v>
                </c:pt>
                <c:pt idx="52">
                  <c:v>2.0</c:v>
                </c:pt>
                <c:pt idx="53">
                  <c:v>7.0</c:v>
                </c:pt>
                <c:pt idx="54">
                  <c:v>4.0</c:v>
                </c:pt>
                <c:pt idx="55">
                  <c:v>5.0</c:v>
                </c:pt>
                <c:pt idx="56">
                  <c:v>7.0</c:v>
                </c:pt>
                <c:pt idx="57">
                  <c:v>8.0</c:v>
                </c:pt>
                <c:pt idx="58">
                  <c:v>6.0</c:v>
                </c:pt>
                <c:pt idx="59">
                  <c:v>2.0</c:v>
                </c:pt>
                <c:pt idx="60">
                  <c:v>8.0</c:v>
                </c:pt>
                <c:pt idx="61">
                  <c:v>4.0</c:v>
                </c:pt>
                <c:pt idx="62">
                  <c:v>3.0</c:v>
                </c:pt>
                <c:pt idx="63">
                  <c:v>1.0</c:v>
                </c:pt>
                <c:pt idx="64">
                  <c:v>9.0</c:v>
                </c:pt>
                <c:pt idx="65">
                  <c:v>6.0</c:v>
                </c:pt>
                <c:pt idx="66">
                  <c:v>3.0</c:v>
                </c:pt>
                <c:pt idx="67">
                  <c:v>2.0</c:v>
                </c:pt>
                <c:pt idx="68">
                  <c:v>4.0</c:v>
                </c:pt>
                <c:pt idx="69">
                  <c:v>10.0</c:v>
                </c:pt>
                <c:pt idx="70">
                  <c:v>5.0</c:v>
                </c:pt>
                <c:pt idx="71">
                  <c:v>10.0</c:v>
                </c:pt>
                <c:pt idx="72">
                  <c:v>5.0</c:v>
                </c:pt>
                <c:pt idx="73">
                  <c:v>3.0</c:v>
                </c:pt>
                <c:pt idx="74">
                  <c:v>0.0</c:v>
                </c:pt>
                <c:pt idx="75">
                  <c:v>9.0</c:v>
                </c:pt>
                <c:pt idx="76">
                  <c:v>5.0</c:v>
                </c:pt>
                <c:pt idx="77">
                  <c:v>9.0</c:v>
                </c:pt>
                <c:pt idx="78">
                  <c:v>3.0</c:v>
                </c:pt>
                <c:pt idx="79">
                  <c:v>8.0</c:v>
                </c:pt>
                <c:pt idx="80">
                  <c:v>5.0</c:v>
                </c:pt>
                <c:pt idx="81">
                  <c:v>7.0</c:v>
                </c:pt>
                <c:pt idx="82">
                  <c:v>4.0</c:v>
                </c:pt>
                <c:pt idx="83">
                  <c:v>5.0</c:v>
                </c:pt>
                <c:pt idx="84">
                  <c:v>7.0</c:v>
                </c:pt>
                <c:pt idx="85">
                  <c:v>2.0</c:v>
                </c:pt>
                <c:pt idx="86">
                  <c:v>4.0</c:v>
                </c:pt>
                <c:pt idx="87">
                  <c:v>7.0</c:v>
                </c:pt>
                <c:pt idx="88">
                  <c:v>3.0</c:v>
                </c:pt>
                <c:pt idx="89">
                  <c:v>7.0</c:v>
                </c:pt>
                <c:pt idx="90">
                  <c:v>4.0</c:v>
                </c:pt>
                <c:pt idx="91">
                  <c:v>8.0</c:v>
                </c:pt>
                <c:pt idx="92">
                  <c:v>7.0</c:v>
                </c:pt>
                <c:pt idx="93">
                  <c:v>5.0</c:v>
                </c:pt>
                <c:pt idx="94">
                  <c:v>4.0</c:v>
                </c:pt>
                <c:pt idx="95">
                  <c:v>5.0</c:v>
                </c:pt>
                <c:pt idx="96">
                  <c:v>9.0</c:v>
                </c:pt>
                <c:pt idx="97">
                  <c:v>5.0</c:v>
                </c:pt>
                <c:pt idx="98">
                  <c:v>3.0</c:v>
                </c:pt>
                <c:pt idx="99">
                  <c:v>4.0</c:v>
                </c:pt>
                <c:pt idx="100">
                  <c:v>3.0</c:v>
                </c:pt>
                <c:pt idx="101">
                  <c:v>5.0</c:v>
                </c:pt>
                <c:pt idx="102">
                  <c:v>4.0</c:v>
                </c:pt>
                <c:pt idx="103">
                  <c:v>13.0</c:v>
                </c:pt>
                <c:pt idx="104">
                  <c:v>5.0</c:v>
                </c:pt>
                <c:pt idx="105">
                  <c:v>4.0</c:v>
                </c:pt>
                <c:pt idx="106">
                  <c:v>6.0</c:v>
                </c:pt>
                <c:pt idx="107">
                  <c:v>5.0</c:v>
                </c:pt>
                <c:pt idx="108">
                  <c:v>12.0</c:v>
                </c:pt>
                <c:pt idx="109">
                  <c:v>6.0</c:v>
                </c:pt>
                <c:pt idx="110">
                  <c:v>3.0</c:v>
                </c:pt>
                <c:pt idx="111">
                  <c:v>7.0</c:v>
                </c:pt>
                <c:pt idx="112">
                  <c:v>7.0</c:v>
                </c:pt>
                <c:pt idx="113">
                  <c:v>7.0</c:v>
                </c:pt>
                <c:pt idx="114">
                  <c:v>5.0</c:v>
                </c:pt>
                <c:pt idx="115">
                  <c:v>2.0</c:v>
                </c:pt>
                <c:pt idx="116">
                  <c:v>4.0</c:v>
                </c:pt>
                <c:pt idx="117">
                  <c:v>6.0</c:v>
                </c:pt>
                <c:pt idx="118">
                  <c:v>9.0</c:v>
                </c:pt>
                <c:pt idx="119">
                  <c:v>7.0</c:v>
                </c:pt>
                <c:pt idx="120">
                  <c:v>5.0</c:v>
                </c:pt>
                <c:pt idx="121">
                  <c:v>8.0</c:v>
                </c:pt>
              </c:numCache>
            </c:numRef>
          </c:val>
          <c:smooth val="0"/>
        </c:ser>
        <c:dLbls>
          <c:showLegendKey val="0"/>
          <c:showVal val="0"/>
          <c:showCatName val="0"/>
          <c:showSerName val="0"/>
          <c:showPercent val="0"/>
          <c:showBubbleSize val="0"/>
        </c:dLbls>
        <c:marker val="1"/>
        <c:smooth val="0"/>
        <c:axId val="513479464"/>
        <c:axId val="513484856"/>
      </c:lineChart>
      <c:catAx>
        <c:axId val="513479464"/>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513484856"/>
        <c:crosses val="autoZero"/>
        <c:auto val="1"/>
        <c:lblAlgn val="ctr"/>
        <c:lblOffset val="100"/>
        <c:tickLblSkip val="10"/>
        <c:tickMarkSkip val="5"/>
        <c:noMultiLvlLbl val="0"/>
      </c:catAx>
      <c:valAx>
        <c:axId val="513484856"/>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513479464"/>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Total Annual State-Wide</a:t>
            </a:r>
            <a:r>
              <a:rPr lang="en-US" sz="2000" baseline="0"/>
              <a:t> Average Precipitation </a:t>
            </a:r>
            <a:endParaRPr lang="en-US" sz="2000"/>
          </a:p>
        </c:rich>
      </c:tx>
      <c:layout/>
      <c:overlay val="0"/>
    </c:title>
    <c:autoTitleDeleted val="0"/>
    <c:plotArea>
      <c:layout>
        <c:manualLayout>
          <c:layoutTarget val="inner"/>
          <c:xMode val="edge"/>
          <c:yMode val="edge"/>
          <c:x val="0.095070820229104"/>
          <c:y val="0.132300415573053"/>
          <c:w val="0.85572691168706"/>
          <c:h val="0.728683380452814"/>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868835273141877"/>
                  <c:y val="0.266813707945598"/>
                </c:manualLayout>
              </c:layout>
              <c:numFmt formatCode="General" sourceLinked="0"/>
              <c:txPr>
                <a:bodyPr/>
                <a:lstStyle/>
                <a:p>
                  <a:pPr>
                    <a:defRPr sz="1400"/>
                  </a:pPr>
                  <a:endParaRPr lang="en-US"/>
                </a:p>
              </c:txPr>
            </c:trendlineLbl>
          </c:trendline>
          <c:cat>
            <c:numRef>
              <c:f>Yearly!$A$2:$A$143</c:f>
              <c:numCache>
                <c:formatCode>General</c:formatCode>
                <c:ptCount val="142"/>
                <c:pt idx="0">
                  <c:v>1870.0</c:v>
                </c:pt>
                <c:pt idx="1">
                  <c:v>1871.0</c:v>
                </c:pt>
                <c:pt idx="2">
                  <c:v>1872.0</c:v>
                </c:pt>
                <c:pt idx="3" formatCode="0">
                  <c:v>1873.0</c:v>
                </c:pt>
                <c:pt idx="4" formatCode="0">
                  <c:v>1874.0</c:v>
                </c:pt>
                <c:pt idx="5" formatCode="0">
                  <c:v>1875.0</c:v>
                </c:pt>
                <c:pt idx="6" formatCode="0">
                  <c:v>1876.0</c:v>
                </c:pt>
                <c:pt idx="7" formatCode="0">
                  <c:v>1877.0</c:v>
                </c:pt>
                <c:pt idx="8" formatCode="0">
                  <c:v>1878.0</c:v>
                </c:pt>
                <c:pt idx="9" formatCode="0">
                  <c:v>1879.0</c:v>
                </c:pt>
                <c:pt idx="10" formatCode="0">
                  <c:v>1880.0</c:v>
                </c:pt>
                <c:pt idx="11" formatCode="0">
                  <c:v>1881.0</c:v>
                </c:pt>
                <c:pt idx="12" formatCode="0">
                  <c:v>1882.0</c:v>
                </c:pt>
                <c:pt idx="13" formatCode="0">
                  <c:v>1883.0</c:v>
                </c:pt>
                <c:pt idx="14" formatCode="0">
                  <c:v>1884.0</c:v>
                </c:pt>
                <c:pt idx="15" formatCode="0">
                  <c:v>1885.0</c:v>
                </c:pt>
                <c:pt idx="16" formatCode="0">
                  <c:v>1886.0</c:v>
                </c:pt>
                <c:pt idx="17" formatCode="0">
                  <c:v>1887.0</c:v>
                </c:pt>
                <c:pt idx="18" formatCode="0">
                  <c:v>1888.0</c:v>
                </c:pt>
                <c:pt idx="19" formatCode="0">
                  <c:v>1889.0</c:v>
                </c:pt>
                <c:pt idx="20" formatCode="0">
                  <c:v>1890.0</c:v>
                </c:pt>
                <c:pt idx="21" formatCode="0">
                  <c:v>1891.0</c:v>
                </c:pt>
                <c:pt idx="22" formatCode="0">
                  <c:v>1892.0</c:v>
                </c:pt>
                <c:pt idx="23" formatCode="0">
                  <c:v>1893.0</c:v>
                </c:pt>
                <c:pt idx="24" formatCode="0">
                  <c:v>1894.0</c:v>
                </c:pt>
                <c:pt idx="25" formatCode="0">
                  <c:v>1895.0</c:v>
                </c:pt>
                <c:pt idx="26" formatCode="0">
                  <c:v>1896.0</c:v>
                </c:pt>
                <c:pt idx="27" formatCode="0">
                  <c:v>1897.0</c:v>
                </c:pt>
                <c:pt idx="28" formatCode="0">
                  <c:v>1898.0</c:v>
                </c:pt>
                <c:pt idx="29" formatCode="0">
                  <c:v>1899.0</c:v>
                </c:pt>
                <c:pt idx="30" formatCode="0">
                  <c:v>1900.0</c:v>
                </c:pt>
                <c:pt idx="31" formatCode="0">
                  <c:v>1901.0</c:v>
                </c:pt>
                <c:pt idx="32" formatCode="0">
                  <c:v>1902.0</c:v>
                </c:pt>
                <c:pt idx="33" formatCode="0">
                  <c:v>1903.0</c:v>
                </c:pt>
                <c:pt idx="34" formatCode="0">
                  <c:v>1904.0</c:v>
                </c:pt>
                <c:pt idx="35" formatCode="0">
                  <c:v>1905.0</c:v>
                </c:pt>
                <c:pt idx="36" formatCode="0">
                  <c:v>1906.0</c:v>
                </c:pt>
                <c:pt idx="37" formatCode="0">
                  <c:v>1907.0</c:v>
                </c:pt>
                <c:pt idx="38" formatCode="0">
                  <c:v>1908.0</c:v>
                </c:pt>
                <c:pt idx="39" formatCode="0">
                  <c:v>1909.0</c:v>
                </c:pt>
                <c:pt idx="40" formatCode="0">
                  <c:v>1910.0</c:v>
                </c:pt>
                <c:pt idx="41" formatCode="0">
                  <c:v>1911.0</c:v>
                </c:pt>
                <c:pt idx="42" formatCode="0">
                  <c:v>1912.0</c:v>
                </c:pt>
                <c:pt idx="43" formatCode="0">
                  <c:v>1913.0</c:v>
                </c:pt>
                <c:pt idx="44" formatCode="0">
                  <c:v>1914.0</c:v>
                </c:pt>
                <c:pt idx="45" formatCode="0">
                  <c:v>1915.0</c:v>
                </c:pt>
                <c:pt idx="46" formatCode="0">
                  <c:v>1916.0</c:v>
                </c:pt>
                <c:pt idx="47" formatCode="0">
                  <c:v>1917.0</c:v>
                </c:pt>
                <c:pt idx="48" formatCode="0">
                  <c:v>1918.0</c:v>
                </c:pt>
                <c:pt idx="49" formatCode="0">
                  <c:v>1919.0</c:v>
                </c:pt>
                <c:pt idx="50" formatCode="0">
                  <c:v>1920.0</c:v>
                </c:pt>
                <c:pt idx="51" formatCode="0">
                  <c:v>1921.0</c:v>
                </c:pt>
                <c:pt idx="52" formatCode="0">
                  <c:v>1922.0</c:v>
                </c:pt>
                <c:pt idx="53" formatCode="0">
                  <c:v>1923.0</c:v>
                </c:pt>
                <c:pt idx="54" formatCode="0">
                  <c:v>1924.0</c:v>
                </c:pt>
                <c:pt idx="55" formatCode="0">
                  <c:v>1925.0</c:v>
                </c:pt>
                <c:pt idx="56" formatCode="0">
                  <c:v>1926.0</c:v>
                </c:pt>
                <c:pt idx="57" formatCode="0">
                  <c:v>1927.0</c:v>
                </c:pt>
                <c:pt idx="58" formatCode="0">
                  <c:v>1928.0</c:v>
                </c:pt>
                <c:pt idx="59" formatCode="0">
                  <c:v>1929.0</c:v>
                </c:pt>
                <c:pt idx="60" formatCode="0">
                  <c:v>1930.0</c:v>
                </c:pt>
                <c:pt idx="61" formatCode="0">
                  <c:v>1931.0</c:v>
                </c:pt>
                <c:pt idx="62" formatCode="0">
                  <c:v>1932.0</c:v>
                </c:pt>
                <c:pt idx="63" formatCode="0">
                  <c:v>1933.0</c:v>
                </c:pt>
                <c:pt idx="64" formatCode="0">
                  <c:v>1934.0</c:v>
                </c:pt>
                <c:pt idx="65" formatCode="0">
                  <c:v>1935.0</c:v>
                </c:pt>
                <c:pt idx="66" formatCode="0">
                  <c:v>1936.0</c:v>
                </c:pt>
                <c:pt idx="67" formatCode="0">
                  <c:v>1937.0</c:v>
                </c:pt>
                <c:pt idx="68" formatCode="0">
                  <c:v>1938.0</c:v>
                </c:pt>
                <c:pt idx="69" formatCode="0">
                  <c:v>1939.0</c:v>
                </c:pt>
                <c:pt idx="70" formatCode="0">
                  <c:v>1940.0</c:v>
                </c:pt>
                <c:pt idx="71" formatCode="0">
                  <c:v>1941.0</c:v>
                </c:pt>
                <c:pt idx="72" formatCode="0">
                  <c:v>1942.0</c:v>
                </c:pt>
                <c:pt idx="73" formatCode="0">
                  <c:v>1943.0</c:v>
                </c:pt>
                <c:pt idx="74" formatCode="0">
                  <c:v>1944.0</c:v>
                </c:pt>
                <c:pt idx="75" formatCode="0">
                  <c:v>1945.0</c:v>
                </c:pt>
                <c:pt idx="76" formatCode="0">
                  <c:v>1946.0</c:v>
                </c:pt>
                <c:pt idx="77" formatCode="0">
                  <c:v>1947.0</c:v>
                </c:pt>
                <c:pt idx="78" formatCode="0">
                  <c:v>1948.0</c:v>
                </c:pt>
                <c:pt idx="79" formatCode="0">
                  <c:v>1949.0</c:v>
                </c:pt>
                <c:pt idx="80" formatCode="0">
                  <c:v>1950.0</c:v>
                </c:pt>
                <c:pt idx="81" formatCode="0">
                  <c:v>1951.0</c:v>
                </c:pt>
                <c:pt idx="82" formatCode="0">
                  <c:v>1952.0</c:v>
                </c:pt>
                <c:pt idx="83" formatCode="0">
                  <c:v>1953.0</c:v>
                </c:pt>
                <c:pt idx="84" formatCode="0">
                  <c:v>1954.0</c:v>
                </c:pt>
                <c:pt idx="85" formatCode="0">
                  <c:v>1955.0</c:v>
                </c:pt>
                <c:pt idx="86" formatCode="0">
                  <c:v>1956.0</c:v>
                </c:pt>
                <c:pt idx="87" formatCode="0">
                  <c:v>1957.0</c:v>
                </c:pt>
                <c:pt idx="88" formatCode="0">
                  <c:v>1958.0</c:v>
                </c:pt>
                <c:pt idx="89" formatCode="0">
                  <c:v>1959.0</c:v>
                </c:pt>
                <c:pt idx="90" formatCode="0">
                  <c:v>1960.0</c:v>
                </c:pt>
                <c:pt idx="91" formatCode="0">
                  <c:v>1961.0</c:v>
                </c:pt>
                <c:pt idx="92" formatCode="0">
                  <c:v>1962.0</c:v>
                </c:pt>
                <c:pt idx="93" formatCode="0">
                  <c:v>1963.0</c:v>
                </c:pt>
                <c:pt idx="94" formatCode="0">
                  <c:v>1964.0</c:v>
                </c:pt>
                <c:pt idx="95" formatCode="0">
                  <c:v>1965.0</c:v>
                </c:pt>
                <c:pt idx="96" formatCode="0">
                  <c:v>1966.0</c:v>
                </c:pt>
                <c:pt idx="97" formatCode="0">
                  <c:v>1967.0</c:v>
                </c:pt>
                <c:pt idx="98" formatCode="0">
                  <c:v>1968.0</c:v>
                </c:pt>
                <c:pt idx="99" formatCode="0">
                  <c:v>1969.0</c:v>
                </c:pt>
                <c:pt idx="100" formatCode="0">
                  <c:v>1970.0</c:v>
                </c:pt>
                <c:pt idx="101" formatCode="0">
                  <c:v>1971.0</c:v>
                </c:pt>
                <c:pt idx="102" formatCode="0">
                  <c:v>1972.0</c:v>
                </c:pt>
                <c:pt idx="103" formatCode="0">
                  <c:v>1973.0</c:v>
                </c:pt>
                <c:pt idx="104" formatCode="0">
                  <c:v>1974.0</c:v>
                </c:pt>
                <c:pt idx="105" formatCode="0">
                  <c:v>1975.0</c:v>
                </c:pt>
                <c:pt idx="106" formatCode="0">
                  <c:v>1976.0</c:v>
                </c:pt>
                <c:pt idx="107" formatCode="0">
                  <c:v>1977.0</c:v>
                </c:pt>
                <c:pt idx="108" formatCode="0">
                  <c:v>1978.0</c:v>
                </c:pt>
                <c:pt idx="109" formatCode="0">
                  <c:v>1979.0</c:v>
                </c:pt>
                <c:pt idx="110" formatCode="0">
                  <c:v>1980.0</c:v>
                </c:pt>
                <c:pt idx="111" formatCode="0">
                  <c:v>1981.0</c:v>
                </c:pt>
                <c:pt idx="112" formatCode="0">
                  <c:v>1982.0</c:v>
                </c:pt>
                <c:pt idx="113" formatCode="0">
                  <c:v>1983.0</c:v>
                </c:pt>
                <c:pt idx="114" formatCode="0">
                  <c:v>1984.0</c:v>
                </c:pt>
                <c:pt idx="115" formatCode="0">
                  <c:v>1985.0</c:v>
                </c:pt>
                <c:pt idx="116" formatCode="0">
                  <c:v>1986.0</c:v>
                </c:pt>
                <c:pt idx="117" formatCode="0">
                  <c:v>1987.0</c:v>
                </c:pt>
                <c:pt idx="118" formatCode="0">
                  <c:v>1988.0</c:v>
                </c:pt>
                <c:pt idx="119" formatCode="0">
                  <c:v>1989.0</c:v>
                </c:pt>
                <c:pt idx="120" formatCode="0">
                  <c:v>1990.0</c:v>
                </c:pt>
                <c:pt idx="121" formatCode="0">
                  <c:v>1991.0</c:v>
                </c:pt>
                <c:pt idx="122" formatCode="0">
                  <c:v>1992.0</c:v>
                </c:pt>
                <c:pt idx="123" formatCode="0">
                  <c:v>1993.0</c:v>
                </c:pt>
                <c:pt idx="124" formatCode="0">
                  <c:v>1994.0</c:v>
                </c:pt>
                <c:pt idx="125" formatCode="0">
                  <c:v>1995.0</c:v>
                </c:pt>
                <c:pt idx="126" formatCode="0">
                  <c:v>1996.0</c:v>
                </c:pt>
                <c:pt idx="127" formatCode="0">
                  <c:v>1997.0</c:v>
                </c:pt>
                <c:pt idx="128" formatCode="0">
                  <c:v>1998.0</c:v>
                </c:pt>
                <c:pt idx="129" formatCode="0">
                  <c:v>1999.0</c:v>
                </c:pt>
                <c:pt idx="130" formatCode="0">
                  <c:v>2000.0</c:v>
                </c:pt>
                <c:pt idx="131" formatCode="0">
                  <c:v>2001.0</c:v>
                </c:pt>
                <c:pt idx="132" formatCode="0">
                  <c:v>2002.0</c:v>
                </c:pt>
                <c:pt idx="133" formatCode="0">
                  <c:v>2003.0</c:v>
                </c:pt>
                <c:pt idx="134" formatCode="0">
                  <c:v>2004.0</c:v>
                </c:pt>
                <c:pt idx="135" formatCode="0">
                  <c:v>2005.0</c:v>
                </c:pt>
                <c:pt idx="136" formatCode="0">
                  <c:v>2006.0</c:v>
                </c:pt>
                <c:pt idx="137" formatCode="0">
                  <c:v>2007.0</c:v>
                </c:pt>
                <c:pt idx="138" formatCode="0">
                  <c:v>2008.0</c:v>
                </c:pt>
                <c:pt idx="139" formatCode="0">
                  <c:v>2009.0</c:v>
                </c:pt>
                <c:pt idx="140" formatCode="0">
                  <c:v>2010.0</c:v>
                </c:pt>
                <c:pt idx="141" formatCode="0">
                  <c:v>2011.0</c:v>
                </c:pt>
              </c:numCache>
            </c:numRef>
          </c:cat>
          <c:val>
            <c:numRef>
              <c:f>Yearly!$N$2:$N$143</c:f>
              <c:numCache>
                <c:formatCode>General</c:formatCode>
                <c:ptCount val="142"/>
                <c:pt idx="3" formatCode="0.00">
                  <c:v>33.92</c:v>
                </c:pt>
                <c:pt idx="4" formatCode="0.00">
                  <c:v>30.75999999999999</c:v>
                </c:pt>
                <c:pt idx="5" formatCode="0.00">
                  <c:v>35.83</c:v>
                </c:pt>
                <c:pt idx="6" formatCode="0.00">
                  <c:v>36.65</c:v>
                </c:pt>
                <c:pt idx="7" formatCode="0.00">
                  <c:v>35.16000000000001</c:v>
                </c:pt>
                <c:pt idx="8" formatCode="0.00">
                  <c:v>34.53</c:v>
                </c:pt>
                <c:pt idx="9" formatCode="0.00">
                  <c:v>28.24</c:v>
                </c:pt>
                <c:pt idx="10" formatCode="0.00">
                  <c:v>30.95</c:v>
                </c:pt>
                <c:pt idx="11" formatCode="0.00">
                  <c:v>44.16000000000001</c:v>
                </c:pt>
                <c:pt idx="12" formatCode="0.00">
                  <c:v>33.4</c:v>
                </c:pt>
                <c:pt idx="13" formatCode="0.00">
                  <c:v>34.54</c:v>
                </c:pt>
                <c:pt idx="14" formatCode="0.00">
                  <c:v>35.59</c:v>
                </c:pt>
                <c:pt idx="15" formatCode="0.00">
                  <c:v>32.23000000000001</c:v>
                </c:pt>
                <c:pt idx="16" formatCode="0.00">
                  <c:v>24.71</c:v>
                </c:pt>
                <c:pt idx="17" formatCode="0.00">
                  <c:v>26.31000000000001</c:v>
                </c:pt>
                <c:pt idx="18" formatCode="0.00">
                  <c:v>31.43999999999999</c:v>
                </c:pt>
                <c:pt idx="19" formatCode="0.00">
                  <c:v>24.95</c:v>
                </c:pt>
                <c:pt idx="20" formatCode="0.00">
                  <c:v>29.71</c:v>
                </c:pt>
                <c:pt idx="21" formatCode="0.00">
                  <c:v>32.57</c:v>
                </c:pt>
                <c:pt idx="22" formatCode="0.00">
                  <c:v>34.82</c:v>
                </c:pt>
                <c:pt idx="23" formatCode="0.00">
                  <c:v>21.84</c:v>
                </c:pt>
                <c:pt idx="24" formatCode="0.00">
                  <c:v>20.32999999999999</c:v>
                </c:pt>
                <c:pt idx="25" formatCode="0.00">
                  <c:v>25.57</c:v>
                </c:pt>
                <c:pt idx="26" formatCode="0.00">
                  <c:v>34.44</c:v>
                </c:pt>
                <c:pt idx="27" formatCode="0.00">
                  <c:v>26.13000000000001</c:v>
                </c:pt>
                <c:pt idx="28" formatCode="0.00">
                  <c:v>32.48</c:v>
                </c:pt>
                <c:pt idx="29" formatCode="0.00">
                  <c:v>29.23</c:v>
                </c:pt>
                <c:pt idx="30" formatCode="0.00">
                  <c:v>33.66000000000001</c:v>
                </c:pt>
                <c:pt idx="31" formatCode="0.00">
                  <c:v>24.54</c:v>
                </c:pt>
                <c:pt idx="32" formatCode="0.00">
                  <c:v>39.95</c:v>
                </c:pt>
                <c:pt idx="33" formatCode="0.00">
                  <c:v>32.75</c:v>
                </c:pt>
                <c:pt idx="34" formatCode="0.00">
                  <c:v>29.65000000000001</c:v>
                </c:pt>
                <c:pt idx="35" formatCode="0.00">
                  <c:v>35.98</c:v>
                </c:pt>
                <c:pt idx="36" formatCode="0.00">
                  <c:v>29.66</c:v>
                </c:pt>
                <c:pt idx="37" formatCode="0.00">
                  <c:v>32.63</c:v>
                </c:pt>
                <c:pt idx="38" formatCode="0.00">
                  <c:v>34.24</c:v>
                </c:pt>
                <c:pt idx="39" formatCode="0.00">
                  <c:v>40.47</c:v>
                </c:pt>
                <c:pt idx="40" formatCode="0.00">
                  <c:v>20.54</c:v>
                </c:pt>
                <c:pt idx="41" formatCode="0.00">
                  <c:v>31.63000000000001</c:v>
                </c:pt>
                <c:pt idx="42" formatCode="0.00">
                  <c:v>27.71</c:v>
                </c:pt>
                <c:pt idx="43" formatCode="0.00">
                  <c:v>29.57</c:v>
                </c:pt>
                <c:pt idx="44" formatCode="0.00">
                  <c:v>30.77</c:v>
                </c:pt>
                <c:pt idx="45" formatCode="0.00">
                  <c:v>40.68</c:v>
                </c:pt>
                <c:pt idx="46" formatCode="0.00">
                  <c:v>30.56</c:v>
                </c:pt>
                <c:pt idx="47" formatCode="0.00">
                  <c:v>27.35</c:v>
                </c:pt>
                <c:pt idx="48" formatCode="0.00">
                  <c:v>30.36</c:v>
                </c:pt>
                <c:pt idx="49" formatCode="0.00">
                  <c:v>35.52</c:v>
                </c:pt>
                <c:pt idx="50" formatCode="0.00">
                  <c:v>27.53</c:v>
                </c:pt>
                <c:pt idx="51" formatCode="0.00">
                  <c:v>31.11000000000001</c:v>
                </c:pt>
                <c:pt idx="52" formatCode="0.00">
                  <c:v>29.12</c:v>
                </c:pt>
                <c:pt idx="53" formatCode="0.00">
                  <c:v>28.53</c:v>
                </c:pt>
                <c:pt idx="54" formatCode="0.00">
                  <c:v>30.35</c:v>
                </c:pt>
                <c:pt idx="55" formatCode="0.00">
                  <c:v>28.61000000000001</c:v>
                </c:pt>
                <c:pt idx="56" formatCode="0.00">
                  <c:v>33.75</c:v>
                </c:pt>
                <c:pt idx="57" formatCode="0.00">
                  <c:v>30.8</c:v>
                </c:pt>
                <c:pt idx="58" formatCode="0.00">
                  <c:v>35.66000000000001</c:v>
                </c:pt>
                <c:pt idx="59" formatCode="0.00">
                  <c:v>31.18</c:v>
                </c:pt>
                <c:pt idx="60" formatCode="0.00">
                  <c:v>25.5</c:v>
                </c:pt>
                <c:pt idx="61" formatCode="0.00">
                  <c:v>35.17</c:v>
                </c:pt>
                <c:pt idx="62" formatCode="0.00">
                  <c:v>32.86</c:v>
                </c:pt>
                <c:pt idx="63" formatCode="0.00">
                  <c:v>26.14</c:v>
                </c:pt>
                <c:pt idx="64" formatCode="0.00">
                  <c:v>26.3</c:v>
                </c:pt>
                <c:pt idx="65" formatCode="0.00">
                  <c:v>33.92</c:v>
                </c:pt>
                <c:pt idx="66" formatCode="0.00">
                  <c:v>25.81000000000001</c:v>
                </c:pt>
                <c:pt idx="67" formatCode="0.00">
                  <c:v>26.39</c:v>
                </c:pt>
                <c:pt idx="68" formatCode="0.00">
                  <c:v>35.17</c:v>
                </c:pt>
                <c:pt idx="69" formatCode="0.00">
                  <c:v>25.77</c:v>
                </c:pt>
                <c:pt idx="70" formatCode="0.00">
                  <c:v>29.24</c:v>
                </c:pt>
                <c:pt idx="71" formatCode="0.00">
                  <c:v>37.48</c:v>
                </c:pt>
                <c:pt idx="72" formatCode="0.00">
                  <c:v>33.01</c:v>
                </c:pt>
                <c:pt idx="73" formatCode="0.00">
                  <c:v>30.47</c:v>
                </c:pt>
                <c:pt idx="74" formatCode="0.00">
                  <c:v>38.33</c:v>
                </c:pt>
                <c:pt idx="75" formatCode="0.00">
                  <c:v>35.95</c:v>
                </c:pt>
                <c:pt idx="76" formatCode="0.00">
                  <c:v>34.77</c:v>
                </c:pt>
                <c:pt idx="77" formatCode="0.00">
                  <c:v>33.96</c:v>
                </c:pt>
                <c:pt idx="78" formatCode="0.00">
                  <c:v>27.74</c:v>
                </c:pt>
                <c:pt idx="79" formatCode="0.00">
                  <c:v>29.87</c:v>
                </c:pt>
                <c:pt idx="80" formatCode="0.00">
                  <c:v>28.18</c:v>
                </c:pt>
                <c:pt idx="81" formatCode="0.00">
                  <c:v>39.59</c:v>
                </c:pt>
                <c:pt idx="82" formatCode="0.00">
                  <c:v>28.65000000000001</c:v>
                </c:pt>
                <c:pt idx="83" formatCode="0.00">
                  <c:v>23.93</c:v>
                </c:pt>
                <c:pt idx="84" formatCode="0.00">
                  <c:v>32.41</c:v>
                </c:pt>
                <c:pt idx="85" formatCode="0.00">
                  <c:v>22.43999999999999</c:v>
                </c:pt>
                <c:pt idx="86" formatCode="0.00">
                  <c:v>22.89</c:v>
                </c:pt>
                <c:pt idx="87" formatCode="0.00">
                  <c:v>30.82</c:v>
                </c:pt>
                <c:pt idx="88" formatCode="0.00">
                  <c:v>25.88</c:v>
                </c:pt>
                <c:pt idx="89" formatCode="0.00">
                  <c:v>36.66000000000001</c:v>
                </c:pt>
                <c:pt idx="90" formatCode="0.00">
                  <c:v>32.95</c:v>
                </c:pt>
                <c:pt idx="91" formatCode="0.00">
                  <c:v>36.46</c:v>
                </c:pt>
                <c:pt idx="92" formatCode="0.00">
                  <c:v>29.74</c:v>
                </c:pt>
                <c:pt idx="93" formatCode="0.00">
                  <c:v>25.75999999999999</c:v>
                </c:pt>
                <c:pt idx="94" formatCode="0.00">
                  <c:v>29.84</c:v>
                </c:pt>
                <c:pt idx="95" formatCode="0.00">
                  <c:v>38.59</c:v>
                </c:pt>
                <c:pt idx="96" formatCode="0.00">
                  <c:v>24.27</c:v>
                </c:pt>
                <c:pt idx="97" formatCode="0.00">
                  <c:v>30.17</c:v>
                </c:pt>
                <c:pt idx="98" formatCode="0.00">
                  <c:v>30.52</c:v>
                </c:pt>
                <c:pt idx="99" formatCode="0.00">
                  <c:v>33.21</c:v>
                </c:pt>
                <c:pt idx="100" formatCode="0.00">
                  <c:v>32.83</c:v>
                </c:pt>
                <c:pt idx="101" formatCode="0.00">
                  <c:v>28.01</c:v>
                </c:pt>
                <c:pt idx="102" formatCode="0.00">
                  <c:v>34.83</c:v>
                </c:pt>
                <c:pt idx="103" formatCode="0.00">
                  <c:v>41.79000000000001</c:v>
                </c:pt>
                <c:pt idx="104" formatCode="0.00">
                  <c:v>30.33000000000001</c:v>
                </c:pt>
                <c:pt idx="105" formatCode="0.00">
                  <c:v>28.41999999999999</c:v>
                </c:pt>
                <c:pt idx="106" formatCode="0.00">
                  <c:v>22.73</c:v>
                </c:pt>
                <c:pt idx="107" formatCode="0.00">
                  <c:v>35.22000000000001</c:v>
                </c:pt>
                <c:pt idx="108" formatCode="0.00">
                  <c:v>32.93</c:v>
                </c:pt>
                <c:pt idx="109" formatCode="0.00">
                  <c:v>31.89</c:v>
                </c:pt>
                <c:pt idx="110" formatCode="0.00">
                  <c:v>28.08</c:v>
                </c:pt>
                <c:pt idx="111" formatCode="0.00">
                  <c:v>31.41999999999999</c:v>
                </c:pt>
                <c:pt idx="112" formatCode="0.00">
                  <c:v>39.03</c:v>
                </c:pt>
                <c:pt idx="113" formatCode="0.00">
                  <c:v>33.66000000000001</c:v>
                </c:pt>
                <c:pt idx="114" formatCode="0.00">
                  <c:v>35.45</c:v>
                </c:pt>
                <c:pt idx="115" formatCode="0.00">
                  <c:v>30.49</c:v>
                </c:pt>
                <c:pt idx="116" formatCode="0.00">
                  <c:v>37.7</c:v>
                </c:pt>
                <c:pt idx="117" formatCode="0.00">
                  <c:v>31.47</c:v>
                </c:pt>
                <c:pt idx="118" formatCode="0.00">
                  <c:v>20.1</c:v>
                </c:pt>
                <c:pt idx="119" formatCode="0.00">
                  <c:v>23.91999999999999</c:v>
                </c:pt>
                <c:pt idx="120" formatCode="0.00">
                  <c:v>36.27</c:v>
                </c:pt>
                <c:pt idx="121" formatCode="0.00">
                  <c:v>35.66000000000001</c:v>
                </c:pt>
                <c:pt idx="122" formatCode="0.00">
                  <c:v>35.19000000000001</c:v>
                </c:pt>
                <c:pt idx="123" formatCode="0.00">
                  <c:v>46.21</c:v>
                </c:pt>
                <c:pt idx="124" formatCode="0.00">
                  <c:v>28.34</c:v>
                </c:pt>
                <c:pt idx="125" formatCode="0.00">
                  <c:v>31.27</c:v>
                </c:pt>
                <c:pt idx="126" formatCode="0.00">
                  <c:v>32.52</c:v>
                </c:pt>
                <c:pt idx="127" formatCode="0.00">
                  <c:v>28.88</c:v>
                </c:pt>
                <c:pt idx="128" formatCode="0.00">
                  <c:v>39.17</c:v>
                </c:pt>
                <c:pt idx="129" formatCode="0.00">
                  <c:v>31.08</c:v>
                </c:pt>
                <c:pt idx="130" formatCode="0.00">
                  <c:v>28.81000000000001</c:v>
                </c:pt>
                <c:pt idx="131" formatCode="0.00">
                  <c:v>34.08</c:v>
                </c:pt>
                <c:pt idx="132" formatCode="0.00">
                  <c:v>28.2</c:v>
                </c:pt>
                <c:pt idx="133" formatCode="0.00">
                  <c:v>28.05</c:v>
                </c:pt>
                <c:pt idx="134" formatCode="0.00">
                  <c:v>33.08</c:v>
                </c:pt>
                <c:pt idx="135" formatCode="0.00">
                  <c:v>28.3</c:v>
                </c:pt>
                <c:pt idx="136" formatCode="0.00">
                  <c:v>31.36</c:v>
                </c:pt>
                <c:pt idx="137" formatCode="0.00">
                  <c:v>40.82</c:v>
                </c:pt>
                <c:pt idx="138" formatCode="0.00">
                  <c:v>41.9</c:v>
                </c:pt>
                <c:pt idx="139" formatCode="0.00">
                  <c:v>38.36</c:v>
                </c:pt>
                <c:pt idx="140" formatCode="0.00">
                  <c:v>42.37</c:v>
                </c:pt>
                <c:pt idx="141">
                  <c:v>28.93</c:v>
                </c:pt>
              </c:numCache>
            </c:numRef>
          </c:val>
          <c:smooth val="0"/>
        </c:ser>
        <c:dLbls>
          <c:showLegendKey val="0"/>
          <c:showVal val="0"/>
          <c:showCatName val="0"/>
          <c:showSerName val="0"/>
          <c:showPercent val="0"/>
          <c:showBubbleSize val="0"/>
        </c:dLbls>
        <c:marker val="1"/>
        <c:smooth val="0"/>
        <c:axId val="514950536"/>
        <c:axId val="514955848"/>
      </c:lineChart>
      <c:catAx>
        <c:axId val="514950536"/>
        <c:scaling>
          <c:orientation val="minMax"/>
        </c:scaling>
        <c:delete val="0"/>
        <c:axPos val="b"/>
        <c:title>
          <c:tx>
            <c:rich>
              <a:bodyPr/>
              <a:lstStyle/>
              <a:p>
                <a:pPr>
                  <a:defRPr sz="1400"/>
                </a:pPr>
                <a:r>
                  <a:rPr lang="en-US" sz="1400"/>
                  <a:t>Year</a:t>
                </a:r>
              </a:p>
            </c:rich>
          </c:tx>
          <c:layout>
            <c:manualLayout>
              <c:xMode val="edge"/>
              <c:yMode val="edge"/>
              <c:x val="0.483998466483825"/>
              <c:y val="0.943573427367381"/>
            </c:manualLayout>
          </c:layout>
          <c:overlay val="0"/>
        </c:title>
        <c:numFmt formatCode="General" sourceLinked="1"/>
        <c:majorTickMark val="out"/>
        <c:minorTickMark val="none"/>
        <c:tickLblPos val="nextTo"/>
        <c:txPr>
          <a:bodyPr/>
          <a:lstStyle/>
          <a:p>
            <a:pPr>
              <a:defRPr sz="1400"/>
            </a:pPr>
            <a:endParaRPr lang="en-US"/>
          </a:p>
        </c:txPr>
        <c:crossAx val="514955848"/>
        <c:crosses val="autoZero"/>
        <c:auto val="1"/>
        <c:lblAlgn val="ctr"/>
        <c:lblOffset val="100"/>
        <c:tickLblSkip val="10"/>
        <c:tickMarkSkip val="5"/>
        <c:noMultiLvlLbl val="0"/>
      </c:catAx>
      <c:valAx>
        <c:axId val="514955848"/>
        <c:scaling>
          <c:orientation val="minMax"/>
          <c:max val="50.0"/>
          <c:min val="10.0"/>
        </c:scaling>
        <c:delete val="0"/>
        <c:axPos val="l"/>
        <c:majorGridlines/>
        <c:title>
          <c:tx>
            <c:rich>
              <a:bodyPr rot="-5400000" vert="horz"/>
              <a:lstStyle/>
              <a:p>
                <a:pPr>
                  <a:defRPr sz="1400"/>
                </a:pPr>
                <a:r>
                  <a:rPr lang="en-US" sz="1400"/>
                  <a:t>Total</a:t>
                </a:r>
                <a:r>
                  <a:rPr lang="en-US" sz="1400" baseline="0"/>
                  <a:t> Average Precipitation (inches)</a:t>
                </a:r>
                <a:endParaRPr lang="en-US" sz="1400"/>
              </a:p>
            </c:rich>
          </c:tx>
          <c:layout/>
          <c:overlay val="0"/>
        </c:title>
        <c:numFmt formatCode="0.0" sourceLinked="0"/>
        <c:majorTickMark val="out"/>
        <c:minorTickMark val="none"/>
        <c:tickLblPos val="nextTo"/>
        <c:txPr>
          <a:bodyPr/>
          <a:lstStyle/>
          <a:p>
            <a:pPr>
              <a:defRPr sz="1400"/>
            </a:pPr>
            <a:endParaRPr lang="en-US"/>
          </a:p>
        </c:txPr>
        <c:crossAx val="514950536"/>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Total Annual State-Wide</a:t>
            </a:r>
            <a:r>
              <a:rPr lang="en-US" sz="2000" baseline="0"/>
              <a:t> Average Precipitation </a:t>
            </a:r>
            <a:endParaRPr lang="en-US" sz="2000"/>
          </a:p>
        </c:rich>
      </c:tx>
      <c:layout/>
      <c:overlay val="0"/>
    </c:title>
    <c:autoTitleDeleted val="0"/>
    <c:plotArea>
      <c:layout>
        <c:manualLayout>
          <c:layoutTarget val="inner"/>
          <c:xMode val="edge"/>
          <c:yMode val="edge"/>
          <c:x val="0.095070820229104"/>
          <c:y val="0.132300415573053"/>
          <c:w val="0.85572691168706"/>
          <c:h val="0.728683380452814"/>
        </c:manualLayout>
      </c:layout>
      <c:lineChart>
        <c:grouping val="standard"/>
        <c:varyColors val="0"/>
        <c:ser>
          <c:idx val="0"/>
          <c:order val="0"/>
          <c:spPr>
            <a:ln>
              <a:solidFill>
                <a:srgbClr val="2C6C1A"/>
              </a:solidFill>
            </a:ln>
          </c:spPr>
          <c:marker>
            <c:spPr>
              <a:solidFill>
                <a:srgbClr val="2C6C1A"/>
              </a:solidFill>
              <a:ln>
                <a:solidFill>
                  <a:srgbClr val="2C6C1A"/>
                </a:solidFill>
              </a:ln>
            </c:spPr>
          </c:marker>
          <c:trendline>
            <c:trendlineType val="linear"/>
            <c:dispRSqr val="1"/>
            <c:dispEq val="0"/>
            <c:trendlineLbl>
              <c:layout>
                <c:manualLayout>
                  <c:x val="-0.00868835273141877"/>
                  <c:y val="0.266813707945598"/>
                </c:manualLayout>
              </c:layout>
              <c:numFmt formatCode="General" sourceLinked="0"/>
              <c:txPr>
                <a:bodyPr/>
                <a:lstStyle/>
                <a:p>
                  <a:pPr>
                    <a:defRPr sz="1400"/>
                  </a:pPr>
                  <a:endParaRPr lang="en-US"/>
                </a:p>
              </c:txPr>
            </c:trendlineLbl>
          </c:trendline>
          <c:cat>
            <c:numRef>
              <c:f>Yearly!$A$2:$A$143</c:f>
              <c:numCache>
                <c:formatCode>General</c:formatCode>
                <c:ptCount val="142"/>
                <c:pt idx="0">
                  <c:v>1870.0</c:v>
                </c:pt>
                <c:pt idx="1">
                  <c:v>1871.0</c:v>
                </c:pt>
                <c:pt idx="2">
                  <c:v>1872.0</c:v>
                </c:pt>
                <c:pt idx="3" formatCode="0">
                  <c:v>1873.0</c:v>
                </c:pt>
                <c:pt idx="4" formatCode="0">
                  <c:v>1874.0</c:v>
                </c:pt>
                <c:pt idx="5" formatCode="0">
                  <c:v>1875.0</c:v>
                </c:pt>
                <c:pt idx="6" formatCode="0">
                  <c:v>1876.0</c:v>
                </c:pt>
                <c:pt idx="7" formatCode="0">
                  <c:v>1877.0</c:v>
                </c:pt>
                <c:pt idx="8" formatCode="0">
                  <c:v>1878.0</c:v>
                </c:pt>
                <c:pt idx="9" formatCode="0">
                  <c:v>1879.0</c:v>
                </c:pt>
                <c:pt idx="10" formatCode="0">
                  <c:v>1880.0</c:v>
                </c:pt>
                <c:pt idx="11" formatCode="0">
                  <c:v>1881.0</c:v>
                </c:pt>
                <c:pt idx="12" formatCode="0">
                  <c:v>1882.0</c:v>
                </c:pt>
                <c:pt idx="13" formatCode="0">
                  <c:v>1883.0</c:v>
                </c:pt>
                <c:pt idx="14" formatCode="0">
                  <c:v>1884.0</c:v>
                </c:pt>
                <c:pt idx="15" formatCode="0">
                  <c:v>1885.0</c:v>
                </c:pt>
                <c:pt idx="16" formatCode="0">
                  <c:v>1886.0</c:v>
                </c:pt>
                <c:pt idx="17" formatCode="0">
                  <c:v>1887.0</c:v>
                </c:pt>
                <c:pt idx="18" formatCode="0">
                  <c:v>1888.0</c:v>
                </c:pt>
                <c:pt idx="19" formatCode="0">
                  <c:v>1889.0</c:v>
                </c:pt>
                <c:pt idx="20" formatCode="0">
                  <c:v>1890.0</c:v>
                </c:pt>
                <c:pt idx="21" formatCode="0">
                  <c:v>1891.0</c:v>
                </c:pt>
                <c:pt idx="22" formatCode="0">
                  <c:v>1892.0</c:v>
                </c:pt>
                <c:pt idx="23" formatCode="0">
                  <c:v>1893.0</c:v>
                </c:pt>
                <c:pt idx="24" formatCode="0">
                  <c:v>1894.0</c:v>
                </c:pt>
                <c:pt idx="25" formatCode="0">
                  <c:v>1895.0</c:v>
                </c:pt>
                <c:pt idx="26" formatCode="0">
                  <c:v>1896.0</c:v>
                </c:pt>
                <c:pt idx="27" formatCode="0">
                  <c:v>1897.0</c:v>
                </c:pt>
                <c:pt idx="28" formatCode="0">
                  <c:v>1898.0</c:v>
                </c:pt>
                <c:pt idx="29" formatCode="0">
                  <c:v>1899.0</c:v>
                </c:pt>
                <c:pt idx="30" formatCode="0">
                  <c:v>1900.0</c:v>
                </c:pt>
                <c:pt idx="31" formatCode="0">
                  <c:v>1901.0</c:v>
                </c:pt>
                <c:pt idx="32" formatCode="0">
                  <c:v>1902.0</c:v>
                </c:pt>
                <c:pt idx="33" formatCode="0">
                  <c:v>1903.0</c:v>
                </c:pt>
                <c:pt idx="34" formatCode="0">
                  <c:v>1904.0</c:v>
                </c:pt>
                <c:pt idx="35" formatCode="0">
                  <c:v>1905.0</c:v>
                </c:pt>
                <c:pt idx="36" formatCode="0">
                  <c:v>1906.0</c:v>
                </c:pt>
                <c:pt idx="37" formatCode="0">
                  <c:v>1907.0</c:v>
                </c:pt>
                <c:pt idx="38" formatCode="0">
                  <c:v>1908.0</c:v>
                </c:pt>
                <c:pt idx="39" formatCode="0">
                  <c:v>1909.0</c:v>
                </c:pt>
                <c:pt idx="40" formatCode="0">
                  <c:v>1910.0</c:v>
                </c:pt>
                <c:pt idx="41" formatCode="0">
                  <c:v>1911.0</c:v>
                </c:pt>
                <c:pt idx="42" formatCode="0">
                  <c:v>1912.0</c:v>
                </c:pt>
                <c:pt idx="43" formatCode="0">
                  <c:v>1913.0</c:v>
                </c:pt>
                <c:pt idx="44" formatCode="0">
                  <c:v>1914.0</c:v>
                </c:pt>
                <c:pt idx="45" formatCode="0">
                  <c:v>1915.0</c:v>
                </c:pt>
                <c:pt idx="46" formatCode="0">
                  <c:v>1916.0</c:v>
                </c:pt>
                <c:pt idx="47" formatCode="0">
                  <c:v>1917.0</c:v>
                </c:pt>
                <c:pt idx="48" formatCode="0">
                  <c:v>1918.0</c:v>
                </c:pt>
                <c:pt idx="49" formatCode="0">
                  <c:v>1919.0</c:v>
                </c:pt>
                <c:pt idx="50" formatCode="0">
                  <c:v>1920.0</c:v>
                </c:pt>
                <c:pt idx="51" formatCode="0">
                  <c:v>1921.0</c:v>
                </c:pt>
                <c:pt idx="52" formatCode="0">
                  <c:v>1922.0</c:v>
                </c:pt>
                <c:pt idx="53" formatCode="0">
                  <c:v>1923.0</c:v>
                </c:pt>
                <c:pt idx="54" formatCode="0">
                  <c:v>1924.0</c:v>
                </c:pt>
                <c:pt idx="55" formatCode="0">
                  <c:v>1925.0</c:v>
                </c:pt>
                <c:pt idx="56" formatCode="0">
                  <c:v>1926.0</c:v>
                </c:pt>
                <c:pt idx="57" formatCode="0">
                  <c:v>1927.0</c:v>
                </c:pt>
                <c:pt idx="58" formatCode="0">
                  <c:v>1928.0</c:v>
                </c:pt>
                <c:pt idx="59" formatCode="0">
                  <c:v>1929.0</c:v>
                </c:pt>
                <c:pt idx="60" formatCode="0">
                  <c:v>1930.0</c:v>
                </c:pt>
                <c:pt idx="61" formatCode="0">
                  <c:v>1931.0</c:v>
                </c:pt>
                <c:pt idx="62" formatCode="0">
                  <c:v>1932.0</c:v>
                </c:pt>
                <c:pt idx="63" formatCode="0">
                  <c:v>1933.0</c:v>
                </c:pt>
                <c:pt idx="64" formatCode="0">
                  <c:v>1934.0</c:v>
                </c:pt>
                <c:pt idx="65" formatCode="0">
                  <c:v>1935.0</c:v>
                </c:pt>
                <c:pt idx="66" formatCode="0">
                  <c:v>1936.0</c:v>
                </c:pt>
                <c:pt idx="67" formatCode="0">
                  <c:v>1937.0</c:v>
                </c:pt>
                <c:pt idx="68" formatCode="0">
                  <c:v>1938.0</c:v>
                </c:pt>
                <c:pt idx="69" formatCode="0">
                  <c:v>1939.0</c:v>
                </c:pt>
                <c:pt idx="70" formatCode="0">
                  <c:v>1940.0</c:v>
                </c:pt>
                <c:pt idx="71" formatCode="0">
                  <c:v>1941.0</c:v>
                </c:pt>
                <c:pt idx="72" formatCode="0">
                  <c:v>1942.0</c:v>
                </c:pt>
                <c:pt idx="73" formatCode="0">
                  <c:v>1943.0</c:v>
                </c:pt>
                <c:pt idx="74" formatCode="0">
                  <c:v>1944.0</c:v>
                </c:pt>
                <c:pt idx="75" formatCode="0">
                  <c:v>1945.0</c:v>
                </c:pt>
                <c:pt idx="76" formatCode="0">
                  <c:v>1946.0</c:v>
                </c:pt>
                <c:pt idx="77" formatCode="0">
                  <c:v>1947.0</c:v>
                </c:pt>
                <c:pt idx="78" formatCode="0">
                  <c:v>1948.0</c:v>
                </c:pt>
                <c:pt idx="79" formatCode="0">
                  <c:v>1949.0</c:v>
                </c:pt>
                <c:pt idx="80" formatCode="0">
                  <c:v>1950.0</c:v>
                </c:pt>
                <c:pt idx="81" formatCode="0">
                  <c:v>1951.0</c:v>
                </c:pt>
                <c:pt idx="82" formatCode="0">
                  <c:v>1952.0</c:v>
                </c:pt>
                <c:pt idx="83" formatCode="0">
                  <c:v>1953.0</c:v>
                </c:pt>
                <c:pt idx="84" formatCode="0">
                  <c:v>1954.0</c:v>
                </c:pt>
                <c:pt idx="85" formatCode="0">
                  <c:v>1955.0</c:v>
                </c:pt>
                <c:pt idx="86" formatCode="0">
                  <c:v>1956.0</c:v>
                </c:pt>
                <c:pt idx="87" formatCode="0">
                  <c:v>1957.0</c:v>
                </c:pt>
                <c:pt idx="88" formatCode="0">
                  <c:v>1958.0</c:v>
                </c:pt>
                <c:pt idx="89" formatCode="0">
                  <c:v>1959.0</c:v>
                </c:pt>
                <c:pt idx="90" formatCode="0">
                  <c:v>1960.0</c:v>
                </c:pt>
                <c:pt idx="91" formatCode="0">
                  <c:v>1961.0</c:v>
                </c:pt>
                <c:pt idx="92" formatCode="0">
                  <c:v>1962.0</c:v>
                </c:pt>
                <c:pt idx="93" formatCode="0">
                  <c:v>1963.0</c:v>
                </c:pt>
                <c:pt idx="94" formatCode="0">
                  <c:v>1964.0</c:v>
                </c:pt>
                <c:pt idx="95" formatCode="0">
                  <c:v>1965.0</c:v>
                </c:pt>
                <c:pt idx="96" formatCode="0">
                  <c:v>1966.0</c:v>
                </c:pt>
                <c:pt idx="97" formatCode="0">
                  <c:v>1967.0</c:v>
                </c:pt>
                <c:pt idx="98" formatCode="0">
                  <c:v>1968.0</c:v>
                </c:pt>
                <c:pt idx="99" formatCode="0">
                  <c:v>1969.0</c:v>
                </c:pt>
                <c:pt idx="100" formatCode="0">
                  <c:v>1970.0</c:v>
                </c:pt>
                <c:pt idx="101" formatCode="0">
                  <c:v>1971.0</c:v>
                </c:pt>
                <c:pt idx="102" formatCode="0">
                  <c:v>1972.0</c:v>
                </c:pt>
                <c:pt idx="103" formatCode="0">
                  <c:v>1973.0</c:v>
                </c:pt>
                <c:pt idx="104" formatCode="0">
                  <c:v>1974.0</c:v>
                </c:pt>
                <c:pt idx="105" formatCode="0">
                  <c:v>1975.0</c:v>
                </c:pt>
                <c:pt idx="106" formatCode="0">
                  <c:v>1976.0</c:v>
                </c:pt>
                <c:pt idx="107" formatCode="0">
                  <c:v>1977.0</c:v>
                </c:pt>
                <c:pt idx="108" formatCode="0">
                  <c:v>1978.0</c:v>
                </c:pt>
                <c:pt idx="109" formatCode="0">
                  <c:v>1979.0</c:v>
                </c:pt>
                <c:pt idx="110" formatCode="0">
                  <c:v>1980.0</c:v>
                </c:pt>
                <c:pt idx="111" formatCode="0">
                  <c:v>1981.0</c:v>
                </c:pt>
                <c:pt idx="112" formatCode="0">
                  <c:v>1982.0</c:v>
                </c:pt>
                <c:pt idx="113" formatCode="0">
                  <c:v>1983.0</c:v>
                </c:pt>
                <c:pt idx="114" formatCode="0">
                  <c:v>1984.0</c:v>
                </c:pt>
                <c:pt idx="115" formatCode="0">
                  <c:v>1985.0</c:v>
                </c:pt>
                <c:pt idx="116" formatCode="0">
                  <c:v>1986.0</c:v>
                </c:pt>
                <c:pt idx="117" formatCode="0">
                  <c:v>1987.0</c:v>
                </c:pt>
                <c:pt idx="118" formatCode="0">
                  <c:v>1988.0</c:v>
                </c:pt>
                <c:pt idx="119" formatCode="0">
                  <c:v>1989.0</c:v>
                </c:pt>
                <c:pt idx="120" formatCode="0">
                  <c:v>1990.0</c:v>
                </c:pt>
                <c:pt idx="121" formatCode="0">
                  <c:v>1991.0</c:v>
                </c:pt>
                <c:pt idx="122" formatCode="0">
                  <c:v>1992.0</c:v>
                </c:pt>
                <c:pt idx="123" formatCode="0">
                  <c:v>1993.0</c:v>
                </c:pt>
                <c:pt idx="124" formatCode="0">
                  <c:v>1994.0</c:v>
                </c:pt>
                <c:pt idx="125" formatCode="0">
                  <c:v>1995.0</c:v>
                </c:pt>
                <c:pt idx="126" formatCode="0">
                  <c:v>1996.0</c:v>
                </c:pt>
                <c:pt idx="127" formatCode="0">
                  <c:v>1997.0</c:v>
                </c:pt>
                <c:pt idx="128" formatCode="0">
                  <c:v>1998.0</c:v>
                </c:pt>
                <c:pt idx="129" formatCode="0">
                  <c:v>1999.0</c:v>
                </c:pt>
                <c:pt idx="130" formatCode="0">
                  <c:v>2000.0</c:v>
                </c:pt>
                <c:pt idx="131" formatCode="0">
                  <c:v>2001.0</c:v>
                </c:pt>
                <c:pt idx="132" formatCode="0">
                  <c:v>2002.0</c:v>
                </c:pt>
                <c:pt idx="133" formatCode="0">
                  <c:v>2003.0</c:v>
                </c:pt>
                <c:pt idx="134" formatCode="0">
                  <c:v>2004.0</c:v>
                </c:pt>
                <c:pt idx="135" formatCode="0">
                  <c:v>2005.0</c:v>
                </c:pt>
                <c:pt idx="136" formatCode="0">
                  <c:v>2006.0</c:v>
                </c:pt>
                <c:pt idx="137" formatCode="0">
                  <c:v>2007.0</c:v>
                </c:pt>
                <c:pt idx="138" formatCode="0">
                  <c:v>2008.0</c:v>
                </c:pt>
                <c:pt idx="139" formatCode="0">
                  <c:v>2009.0</c:v>
                </c:pt>
                <c:pt idx="140" formatCode="0">
                  <c:v>2010.0</c:v>
                </c:pt>
                <c:pt idx="141" formatCode="0">
                  <c:v>2011.0</c:v>
                </c:pt>
              </c:numCache>
            </c:numRef>
          </c:cat>
          <c:val>
            <c:numRef>
              <c:f>Yearly!$N$2:$N$143</c:f>
              <c:numCache>
                <c:formatCode>General</c:formatCode>
                <c:ptCount val="142"/>
                <c:pt idx="3" formatCode="0.00">
                  <c:v>33.92</c:v>
                </c:pt>
                <c:pt idx="4" formatCode="0.00">
                  <c:v>30.75999999999999</c:v>
                </c:pt>
                <c:pt idx="5" formatCode="0.00">
                  <c:v>35.83</c:v>
                </c:pt>
                <c:pt idx="6" formatCode="0.00">
                  <c:v>36.65</c:v>
                </c:pt>
                <c:pt idx="7" formatCode="0.00">
                  <c:v>35.16000000000001</c:v>
                </c:pt>
                <c:pt idx="8" formatCode="0.00">
                  <c:v>34.53</c:v>
                </c:pt>
                <c:pt idx="9" formatCode="0.00">
                  <c:v>28.24</c:v>
                </c:pt>
                <c:pt idx="10" formatCode="0.00">
                  <c:v>30.95</c:v>
                </c:pt>
                <c:pt idx="11" formatCode="0.00">
                  <c:v>44.16000000000001</c:v>
                </c:pt>
                <c:pt idx="12" formatCode="0.00">
                  <c:v>33.4</c:v>
                </c:pt>
                <c:pt idx="13" formatCode="0.00">
                  <c:v>34.54</c:v>
                </c:pt>
                <c:pt idx="14" formatCode="0.00">
                  <c:v>35.59</c:v>
                </c:pt>
                <c:pt idx="15" formatCode="0.00">
                  <c:v>32.23000000000001</c:v>
                </c:pt>
                <c:pt idx="16" formatCode="0.00">
                  <c:v>24.71</c:v>
                </c:pt>
                <c:pt idx="17" formatCode="0.00">
                  <c:v>26.31000000000001</c:v>
                </c:pt>
                <c:pt idx="18" formatCode="0.00">
                  <c:v>31.43999999999999</c:v>
                </c:pt>
                <c:pt idx="19" formatCode="0.00">
                  <c:v>24.95</c:v>
                </c:pt>
                <c:pt idx="20" formatCode="0.00">
                  <c:v>29.71</c:v>
                </c:pt>
                <c:pt idx="21" formatCode="0.00">
                  <c:v>32.57</c:v>
                </c:pt>
                <c:pt idx="22" formatCode="0.00">
                  <c:v>34.82</c:v>
                </c:pt>
                <c:pt idx="23" formatCode="0.00">
                  <c:v>21.84</c:v>
                </c:pt>
                <c:pt idx="24" formatCode="0.00">
                  <c:v>20.32999999999999</c:v>
                </c:pt>
                <c:pt idx="25" formatCode="0.00">
                  <c:v>25.57</c:v>
                </c:pt>
                <c:pt idx="26" formatCode="0.00">
                  <c:v>34.44</c:v>
                </c:pt>
                <c:pt idx="27" formatCode="0.00">
                  <c:v>26.13000000000001</c:v>
                </c:pt>
                <c:pt idx="28" formatCode="0.00">
                  <c:v>32.48</c:v>
                </c:pt>
                <c:pt idx="29" formatCode="0.00">
                  <c:v>29.23</c:v>
                </c:pt>
                <c:pt idx="30" formatCode="0.00">
                  <c:v>33.66000000000001</c:v>
                </c:pt>
                <c:pt idx="31" formatCode="0.00">
                  <c:v>24.54</c:v>
                </c:pt>
                <c:pt idx="32" formatCode="0.00">
                  <c:v>39.95</c:v>
                </c:pt>
                <c:pt idx="33" formatCode="0.00">
                  <c:v>32.75</c:v>
                </c:pt>
                <c:pt idx="34" formatCode="0.00">
                  <c:v>29.65000000000001</c:v>
                </c:pt>
                <c:pt idx="35" formatCode="0.00">
                  <c:v>35.98</c:v>
                </c:pt>
                <c:pt idx="36" formatCode="0.00">
                  <c:v>29.66</c:v>
                </c:pt>
                <c:pt idx="37" formatCode="0.00">
                  <c:v>32.63</c:v>
                </c:pt>
                <c:pt idx="38" formatCode="0.00">
                  <c:v>34.24</c:v>
                </c:pt>
                <c:pt idx="39" formatCode="0.00">
                  <c:v>40.47</c:v>
                </c:pt>
                <c:pt idx="40" formatCode="0.00">
                  <c:v>20.54</c:v>
                </c:pt>
                <c:pt idx="41" formatCode="0.00">
                  <c:v>31.63000000000001</c:v>
                </c:pt>
                <c:pt idx="42" formatCode="0.00">
                  <c:v>27.71</c:v>
                </c:pt>
                <c:pt idx="43" formatCode="0.00">
                  <c:v>29.57</c:v>
                </c:pt>
                <c:pt idx="44" formatCode="0.00">
                  <c:v>30.77</c:v>
                </c:pt>
                <c:pt idx="45" formatCode="0.00">
                  <c:v>40.68</c:v>
                </c:pt>
                <c:pt idx="46" formatCode="0.00">
                  <c:v>30.56</c:v>
                </c:pt>
                <c:pt idx="47" formatCode="0.00">
                  <c:v>27.35</c:v>
                </c:pt>
                <c:pt idx="48" formatCode="0.00">
                  <c:v>30.36</c:v>
                </c:pt>
                <c:pt idx="49" formatCode="0.00">
                  <c:v>35.52</c:v>
                </c:pt>
                <c:pt idx="50" formatCode="0.00">
                  <c:v>27.53</c:v>
                </c:pt>
                <c:pt idx="51" formatCode="0.00">
                  <c:v>31.11000000000001</c:v>
                </c:pt>
                <c:pt idx="52" formatCode="0.00">
                  <c:v>29.12</c:v>
                </c:pt>
                <c:pt idx="53" formatCode="0.00">
                  <c:v>28.53</c:v>
                </c:pt>
                <c:pt idx="54" formatCode="0.00">
                  <c:v>30.35</c:v>
                </c:pt>
                <c:pt idx="55" formatCode="0.00">
                  <c:v>28.61000000000001</c:v>
                </c:pt>
                <c:pt idx="56" formatCode="0.00">
                  <c:v>33.75</c:v>
                </c:pt>
                <c:pt idx="57" formatCode="0.00">
                  <c:v>30.8</c:v>
                </c:pt>
                <c:pt idx="58" formatCode="0.00">
                  <c:v>35.66000000000001</c:v>
                </c:pt>
                <c:pt idx="59" formatCode="0.00">
                  <c:v>31.18</c:v>
                </c:pt>
                <c:pt idx="60" formatCode="0.00">
                  <c:v>25.5</c:v>
                </c:pt>
                <c:pt idx="61" formatCode="0.00">
                  <c:v>35.17</c:v>
                </c:pt>
                <c:pt idx="62" formatCode="0.00">
                  <c:v>32.86</c:v>
                </c:pt>
                <c:pt idx="63" formatCode="0.00">
                  <c:v>26.14</c:v>
                </c:pt>
                <c:pt idx="64" formatCode="0.00">
                  <c:v>26.3</c:v>
                </c:pt>
                <c:pt idx="65" formatCode="0.00">
                  <c:v>33.92</c:v>
                </c:pt>
                <c:pt idx="66" formatCode="0.00">
                  <c:v>25.81000000000001</c:v>
                </c:pt>
                <c:pt idx="67" formatCode="0.00">
                  <c:v>26.39</c:v>
                </c:pt>
                <c:pt idx="68" formatCode="0.00">
                  <c:v>35.17</c:v>
                </c:pt>
                <c:pt idx="69" formatCode="0.00">
                  <c:v>25.77</c:v>
                </c:pt>
                <c:pt idx="70" formatCode="0.00">
                  <c:v>29.24</c:v>
                </c:pt>
                <c:pt idx="71" formatCode="0.00">
                  <c:v>37.48</c:v>
                </c:pt>
                <c:pt idx="72" formatCode="0.00">
                  <c:v>33.01</c:v>
                </c:pt>
                <c:pt idx="73" formatCode="0.00">
                  <c:v>30.47</c:v>
                </c:pt>
                <c:pt idx="74" formatCode="0.00">
                  <c:v>38.33</c:v>
                </c:pt>
                <c:pt idx="75" formatCode="0.00">
                  <c:v>35.95</c:v>
                </c:pt>
                <c:pt idx="76" formatCode="0.00">
                  <c:v>34.77</c:v>
                </c:pt>
                <c:pt idx="77" formatCode="0.00">
                  <c:v>33.96</c:v>
                </c:pt>
                <c:pt idx="78" formatCode="0.00">
                  <c:v>27.74</c:v>
                </c:pt>
                <c:pt idx="79" formatCode="0.00">
                  <c:v>29.87</c:v>
                </c:pt>
                <c:pt idx="80" formatCode="0.00">
                  <c:v>28.18</c:v>
                </c:pt>
                <c:pt idx="81" formatCode="0.00">
                  <c:v>39.59</c:v>
                </c:pt>
                <c:pt idx="82" formatCode="0.00">
                  <c:v>28.65000000000001</c:v>
                </c:pt>
                <c:pt idx="83" formatCode="0.00">
                  <c:v>23.93</c:v>
                </c:pt>
                <c:pt idx="84" formatCode="0.00">
                  <c:v>32.41</c:v>
                </c:pt>
                <c:pt idx="85" formatCode="0.00">
                  <c:v>22.43999999999999</c:v>
                </c:pt>
                <c:pt idx="86" formatCode="0.00">
                  <c:v>22.89</c:v>
                </c:pt>
                <c:pt idx="87" formatCode="0.00">
                  <c:v>30.82</c:v>
                </c:pt>
                <c:pt idx="88" formatCode="0.00">
                  <c:v>25.88</c:v>
                </c:pt>
                <c:pt idx="89" formatCode="0.00">
                  <c:v>36.66000000000001</c:v>
                </c:pt>
                <c:pt idx="90" formatCode="0.00">
                  <c:v>32.95</c:v>
                </c:pt>
                <c:pt idx="91" formatCode="0.00">
                  <c:v>36.46</c:v>
                </c:pt>
                <c:pt idx="92" formatCode="0.00">
                  <c:v>29.74</c:v>
                </c:pt>
                <c:pt idx="93" formatCode="0.00">
                  <c:v>25.75999999999999</c:v>
                </c:pt>
                <c:pt idx="94" formatCode="0.00">
                  <c:v>29.84</c:v>
                </c:pt>
                <c:pt idx="95" formatCode="0.00">
                  <c:v>38.59</c:v>
                </c:pt>
                <c:pt idx="96" formatCode="0.00">
                  <c:v>24.27</c:v>
                </c:pt>
                <c:pt idx="97" formatCode="0.00">
                  <c:v>30.17</c:v>
                </c:pt>
                <c:pt idx="98" formatCode="0.00">
                  <c:v>30.52</c:v>
                </c:pt>
                <c:pt idx="99" formatCode="0.00">
                  <c:v>33.21</c:v>
                </c:pt>
                <c:pt idx="100" formatCode="0.00">
                  <c:v>32.83</c:v>
                </c:pt>
                <c:pt idx="101" formatCode="0.00">
                  <c:v>28.01</c:v>
                </c:pt>
                <c:pt idx="102" formatCode="0.00">
                  <c:v>34.83</c:v>
                </c:pt>
                <c:pt idx="103" formatCode="0.00">
                  <c:v>41.79000000000001</c:v>
                </c:pt>
                <c:pt idx="104" formatCode="0.00">
                  <c:v>30.33000000000001</c:v>
                </c:pt>
                <c:pt idx="105" formatCode="0.00">
                  <c:v>28.41999999999999</c:v>
                </c:pt>
                <c:pt idx="106" formatCode="0.00">
                  <c:v>22.73</c:v>
                </c:pt>
                <c:pt idx="107" formatCode="0.00">
                  <c:v>35.22000000000001</c:v>
                </c:pt>
                <c:pt idx="108" formatCode="0.00">
                  <c:v>32.93</c:v>
                </c:pt>
                <c:pt idx="109" formatCode="0.00">
                  <c:v>31.89</c:v>
                </c:pt>
                <c:pt idx="110" formatCode="0.00">
                  <c:v>28.08</c:v>
                </c:pt>
                <c:pt idx="111" formatCode="0.00">
                  <c:v>31.41999999999999</c:v>
                </c:pt>
                <c:pt idx="112" formatCode="0.00">
                  <c:v>39.03</c:v>
                </c:pt>
                <c:pt idx="113" formatCode="0.00">
                  <c:v>33.66000000000001</c:v>
                </c:pt>
                <c:pt idx="114" formatCode="0.00">
                  <c:v>35.45</c:v>
                </c:pt>
                <c:pt idx="115" formatCode="0.00">
                  <c:v>30.49</c:v>
                </c:pt>
                <c:pt idx="116" formatCode="0.00">
                  <c:v>37.7</c:v>
                </c:pt>
                <c:pt idx="117" formatCode="0.00">
                  <c:v>31.47</c:v>
                </c:pt>
                <c:pt idx="118" formatCode="0.00">
                  <c:v>20.1</c:v>
                </c:pt>
                <c:pt idx="119" formatCode="0.00">
                  <c:v>23.91999999999999</c:v>
                </c:pt>
                <c:pt idx="120" formatCode="0.00">
                  <c:v>36.27</c:v>
                </c:pt>
                <c:pt idx="121" formatCode="0.00">
                  <c:v>35.66000000000001</c:v>
                </c:pt>
                <c:pt idx="122" formatCode="0.00">
                  <c:v>35.19000000000001</c:v>
                </c:pt>
                <c:pt idx="123" formatCode="0.00">
                  <c:v>46.21</c:v>
                </c:pt>
                <c:pt idx="124" formatCode="0.00">
                  <c:v>28.34</c:v>
                </c:pt>
                <c:pt idx="125" formatCode="0.00">
                  <c:v>31.27</c:v>
                </c:pt>
                <c:pt idx="126" formatCode="0.00">
                  <c:v>32.52</c:v>
                </c:pt>
                <c:pt idx="127" formatCode="0.00">
                  <c:v>28.88</c:v>
                </c:pt>
                <c:pt idx="128" formatCode="0.00">
                  <c:v>39.17</c:v>
                </c:pt>
                <c:pt idx="129" formatCode="0.00">
                  <c:v>31.08</c:v>
                </c:pt>
                <c:pt idx="130" formatCode="0.00">
                  <c:v>28.81000000000001</c:v>
                </c:pt>
                <c:pt idx="131" formatCode="0.00">
                  <c:v>34.08</c:v>
                </c:pt>
                <c:pt idx="132" formatCode="0.00">
                  <c:v>28.2</c:v>
                </c:pt>
                <c:pt idx="133" formatCode="0.00">
                  <c:v>28.05</c:v>
                </c:pt>
                <c:pt idx="134" formatCode="0.00">
                  <c:v>33.08</c:v>
                </c:pt>
                <c:pt idx="135" formatCode="0.00">
                  <c:v>28.3</c:v>
                </c:pt>
                <c:pt idx="136" formatCode="0.00">
                  <c:v>31.36</c:v>
                </c:pt>
                <c:pt idx="137" formatCode="0.00">
                  <c:v>40.82</c:v>
                </c:pt>
                <c:pt idx="138" formatCode="0.00">
                  <c:v>41.9</c:v>
                </c:pt>
                <c:pt idx="139" formatCode="0.00">
                  <c:v>38.36</c:v>
                </c:pt>
                <c:pt idx="140" formatCode="0.00">
                  <c:v>42.37</c:v>
                </c:pt>
                <c:pt idx="141">
                  <c:v>28.93</c:v>
                </c:pt>
              </c:numCache>
            </c:numRef>
          </c:val>
          <c:smooth val="0"/>
        </c:ser>
        <c:dLbls>
          <c:showLegendKey val="0"/>
          <c:showVal val="0"/>
          <c:showCatName val="0"/>
          <c:showSerName val="0"/>
          <c:showPercent val="0"/>
          <c:showBubbleSize val="0"/>
        </c:dLbls>
        <c:marker val="1"/>
        <c:smooth val="0"/>
        <c:axId val="515021192"/>
        <c:axId val="515026504"/>
      </c:lineChart>
      <c:catAx>
        <c:axId val="515021192"/>
        <c:scaling>
          <c:orientation val="minMax"/>
        </c:scaling>
        <c:delete val="0"/>
        <c:axPos val="b"/>
        <c:title>
          <c:tx>
            <c:rich>
              <a:bodyPr/>
              <a:lstStyle/>
              <a:p>
                <a:pPr>
                  <a:defRPr sz="1400"/>
                </a:pPr>
                <a:r>
                  <a:rPr lang="en-US" sz="1400"/>
                  <a:t>Year</a:t>
                </a:r>
              </a:p>
            </c:rich>
          </c:tx>
          <c:layout>
            <c:manualLayout>
              <c:xMode val="edge"/>
              <c:yMode val="edge"/>
              <c:x val="0.483998466483825"/>
              <c:y val="0.943573427367381"/>
            </c:manualLayout>
          </c:layout>
          <c:overlay val="0"/>
        </c:title>
        <c:numFmt formatCode="General" sourceLinked="1"/>
        <c:majorTickMark val="out"/>
        <c:minorTickMark val="none"/>
        <c:tickLblPos val="nextTo"/>
        <c:txPr>
          <a:bodyPr/>
          <a:lstStyle/>
          <a:p>
            <a:pPr>
              <a:defRPr sz="1400"/>
            </a:pPr>
            <a:endParaRPr lang="en-US"/>
          </a:p>
        </c:txPr>
        <c:crossAx val="515026504"/>
        <c:crosses val="autoZero"/>
        <c:auto val="1"/>
        <c:lblAlgn val="ctr"/>
        <c:lblOffset val="100"/>
        <c:tickLblSkip val="10"/>
        <c:tickMarkSkip val="5"/>
        <c:noMultiLvlLbl val="0"/>
      </c:catAx>
      <c:valAx>
        <c:axId val="515026504"/>
        <c:scaling>
          <c:orientation val="minMax"/>
          <c:max val="50.0"/>
          <c:min val="10.0"/>
        </c:scaling>
        <c:delete val="0"/>
        <c:axPos val="l"/>
        <c:majorGridlines/>
        <c:title>
          <c:tx>
            <c:rich>
              <a:bodyPr rot="-5400000" vert="horz"/>
              <a:lstStyle/>
              <a:p>
                <a:pPr>
                  <a:defRPr sz="1400"/>
                </a:pPr>
                <a:r>
                  <a:rPr lang="en-US" sz="1400"/>
                  <a:t>Total</a:t>
                </a:r>
                <a:r>
                  <a:rPr lang="en-US" sz="1400" baseline="0"/>
                  <a:t> Average Precipitation (inches)</a:t>
                </a:r>
                <a:endParaRPr lang="en-US" sz="1400"/>
              </a:p>
            </c:rich>
          </c:tx>
          <c:layout/>
          <c:overlay val="0"/>
        </c:title>
        <c:numFmt formatCode="0.0" sourceLinked="0"/>
        <c:majorTickMark val="out"/>
        <c:minorTickMark val="none"/>
        <c:tickLblPos val="nextTo"/>
        <c:txPr>
          <a:bodyPr/>
          <a:lstStyle/>
          <a:p>
            <a:pPr>
              <a:defRPr sz="1400"/>
            </a:pPr>
            <a:endParaRPr lang="en-US"/>
          </a:p>
        </c:txPr>
        <c:crossAx val="515021192"/>
        <c:crosses val="autoZero"/>
        <c:crossBetween val="between"/>
      </c:valAx>
      <c:spPr>
        <a:gradFill>
          <a:gsLst>
            <a:gs pos="0">
              <a:srgbClr val="EEF8E4"/>
            </a:gs>
            <a:gs pos="100000">
              <a:srgbClr val="A4D76B"/>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Number of Days with</a:t>
            </a:r>
            <a:r>
              <a:rPr lang="en-US" sz="2000" baseline="0" dirty="0"/>
              <a:t> a Maximum Temperature Greater Than </a:t>
            </a:r>
            <a:endParaRPr lang="en-US" sz="2000" baseline="0" dirty="0" smtClean="0"/>
          </a:p>
          <a:p>
            <a:pPr>
              <a:defRPr/>
            </a:pPr>
            <a:r>
              <a:rPr lang="en-US" sz="2000" baseline="0" dirty="0" smtClean="0"/>
              <a:t>or </a:t>
            </a:r>
            <a:r>
              <a:rPr lang="en-US" sz="2000" baseline="0" dirty="0"/>
              <a:t>Equal to 100</a:t>
            </a:r>
            <a:r>
              <a:rPr lang="en-US" sz="2000" baseline="0" dirty="0">
                <a:latin typeface="Calibri"/>
              </a:rPr>
              <a:t>°</a:t>
            </a:r>
            <a:r>
              <a:rPr lang="en-US" sz="2000" b="1" i="0" u="none" strike="noStrike" baseline="0" dirty="0">
                <a:latin typeface="+mn-lt"/>
              </a:rPr>
              <a:t>F</a:t>
            </a:r>
            <a:endParaRPr lang="en-US" sz="2000" dirty="0"/>
          </a:p>
        </c:rich>
      </c:tx>
      <c:layout>
        <c:manualLayout>
          <c:xMode val="edge"/>
          <c:yMode val="edge"/>
          <c:x val="0.131058617672791"/>
          <c:y val="0.0197142722429158"/>
        </c:manualLayout>
      </c:layout>
      <c:overlay val="0"/>
    </c:title>
    <c:autoTitleDeleted val="0"/>
    <c:plotArea>
      <c:layout>
        <c:manualLayout>
          <c:layoutTarget val="inner"/>
          <c:xMode val="edge"/>
          <c:yMode val="edge"/>
          <c:x val="0.0785670480510325"/>
          <c:y val="0.189716153750001"/>
          <c:w val="0.887755438337199"/>
          <c:h val="0.676451789486907"/>
        </c:manualLayout>
      </c:layout>
      <c:lineChart>
        <c:grouping val="standard"/>
        <c:varyColors val="0"/>
        <c:ser>
          <c:idx val="0"/>
          <c:order val="0"/>
          <c:spPr>
            <a:ln>
              <a:solidFill>
                <a:schemeClr val="accent2">
                  <a:lumMod val="75000"/>
                </a:schemeClr>
              </a:solidFill>
            </a:ln>
          </c:spPr>
          <c:marker>
            <c:spPr>
              <a:solidFill>
                <a:schemeClr val="accent2">
                  <a:lumMod val="75000"/>
                </a:schemeClr>
              </a:solidFill>
              <a:ln>
                <a:solidFill>
                  <a:srgbClr val="C0504D">
                    <a:lumMod val="75000"/>
                  </a:srgbClr>
                </a:solidFill>
              </a:ln>
            </c:spPr>
          </c:marker>
          <c:trendline>
            <c:trendlineType val="linear"/>
            <c:dispRSqr val="0"/>
            <c:dispEq val="0"/>
          </c:trendline>
          <c:cat>
            <c:numRef>
              <c:f>'# Tmax &gt; 100'!$A$26:$A$68</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 Tmax &gt; 100'!$B$26:$B$68</c:f>
              <c:numCache>
                <c:formatCode>General</c:formatCode>
                <c:ptCount val="43"/>
                <c:pt idx="0">
                  <c:v>0.0</c:v>
                </c:pt>
                <c:pt idx="1">
                  <c:v>0.0</c:v>
                </c:pt>
                <c:pt idx="2">
                  <c:v>0.0</c:v>
                </c:pt>
                <c:pt idx="3">
                  <c:v>0.0</c:v>
                </c:pt>
                <c:pt idx="4">
                  <c:v>7.0</c:v>
                </c:pt>
                <c:pt idx="5">
                  <c:v>0.0</c:v>
                </c:pt>
                <c:pt idx="6">
                  <c:v>0.0</c:v>
                </c:pt>
                <c:pt idx="7">
                  <c:v>8.0</c:v>
                </c:pt>
                <c:pt idx="8">
                  <c:v>0.0</c:v>
                </c:pt>
                <c:pt idx="9">
                  <c:v>0.0</c:v>
                </c:pt>
                <c:pt idx="10">
                  <c:v>2.0</c:v>
                </c:pt>
                <c:pt idx="11">
                  <c:v>0.0</c:v>
                </c:pt>
                <c:pt idx="12">
                  <c:v>0.0</c:v>
                </c:pt>
                <c:pt idx="13">
                  <c:v>13.0</c:v>
                </c:pt>
                <c:pt idx="14">
                  <c:v>2.0</c:v>
                </c:pt>
                <c:pt idx="15">
                  <c:v>1.0</c:v>
                </c:pt>
                <c:pt idx="16">
                  <c:v>0.0</c:v>
                </c:pt>
                <c:pt idx="17">
                  <c:v>2.0</c:v>
                </c:pt>
                <c:pt idx="18">
                  <c:v>10.0</c:v>
                </c:pt>
                <c:pt idx="19">
                  <c:v>0.0</c:v>
                </c:pt>
                <c:pt idx="20">
                  <c:v>0.0</c:v>
                </c:pt>
                <c:pt idx="21">
                  <c:v>0.0</c:v>
                </c:pt>
                <c:pt idx="22">
                  <c:v>0.0</c:v>
                </c:pt>
                <c:pt idx="23">
                  <c:v>0.0</c:v>
                </c:pt>
                <c:pt idx="24">
                  <c:v>0.0</c:v>
                </c:pt>
                <c:pt idx="25">
                  <c:v>2.0</c:v>
                </c:pt>
                <c:pt idx="26">
                  <c:v>0.0</c:v>
                </c:pt>
                <c:pt idx="27">
                  <c:v>0.0</c:v>
                </c:pt>
                <c:pt idx="28">
                  <c:v>0.0</c:v>
                </c:pt>
                <c:pt idx="29">
                  <c:v>1.0</c:v>
                </c:pt>
                <c:pt idx="30">
                  <c:v>0.0</c:v>
                </c:pt>
                <c:pt idx="31">
                  <c:v>0.0</c:v>
                </c:pt>
                <c:pt idx="32">
                  <c:v>0.0</c:v>
                </c:pt>
                <c:pt idx="33">
                  <c:v>2.0</c:v>
                </c:pt>
                <c:pt idx="34">
                  <c:v>0.0</c:v>
                </c:pt>
                <c:pt idx="35">
                  <c:v>0.0</c:v>
                </c:pt>
                <c:pt idx="36">
                  <c:v>1.0</c:v>
                </c:pt>
                <c:pt idx="37">
                  <c:v>0.0</c:v>
                </c:pt>
                <c:pt idx="38">
                  <c:v>0.0</c:v>
                </c:pt>
                <c:pt idx="39">
                  <c:v>0.0</c:v>
                </c:pt>
                <c:pt idx="40">
                  <c:v>0.0</c:v>
                </c:pt>
                <c:pt idx="41">
                  <c:v>0.0</c:v>
                </c:pt>
                <c:pt idx="42">
                  <c:v>11.0</c:v>
                </c:pt>
              </c:numCache>
            </c:numRef>
          </c:val>
          <c:smooth val="0"/>
        </c:ser>
        <c:dLbls>
          <c:showLegendKey val="0"/>
          <c:showVal val="0"/>
          <c:showCatName val="0"/>
          <c:showSerName val="0"/>
          <c:showPercent val="0"/>
          <c:showBubbleSize val="0"/>
        </c:dLbls>
        <c:marker val="1"/>
        <c:smooth val="0"/>
        <c:axId val="701458984"/>
        <c:axId val="701464376"/>
      </c:lineChart>
      <c:catAx>
        <c:axId val="701458984"/>
        <c:scaling>
          <c:orientation val="minMax"/>
        </c:scaling>
        <c:delete val="0"/>
        <c:axPos val="b"/>
        <c:title>
          <c:tx>
            <c:rich>
              <a:bodyPr/>
              <a:lstStyle/>
              <a:p>
                <a:pPr>
                  <a:defRPr sz="1400"/>
                </a:pPr>
                <a:r>
                  <a:rPr lang="en-US" sz="1400"/>
                  <a:t>Year</a:t>
                </a:r>
              </a:p>
            </c:rich>
          </c:tx>
          <c:layout/>
          <c:overlay val="0"/>
        </c:title>
        <c:numFmt formatCode="General" sourceLinked="1"/>
        <c:majorTickMark val="out"/>
        <c:minorTickMark val="none"/>
        <c:tickLblPos val="nextTo"/>
        <c:txPr>
          <a:bodyPr/>
          <a:lstStyle/>
          <a:p>
            <a:pPr>
              <a:defRPr sz="1400"/>
            </a:pPr>
            <a:endParaRPr lang="en-US"/>
          </a:p>
        </c:txPr>
        <c:crossAx val="701464376"/>
        <c:crosses val="autoZero"/>
        <c:auto val="1"/>
        <c:lblAlgn val="ctr"/>
        <c:lblOffset val="100"/>
        <c:tickLblSkip val="5"/>
        <c:tickMarkSkip val="5"/>
        <c:noMultiLvlLbl val="0"/>
      </c:catAx>
      <c:valAx>
        <c:axId val="701464376"/>
        <c:scaling>
          <c:orientation val="minMax"/>
        </c:scaling>
        <c:delete val="0"/>
        <c:axPos val="l"/>
        <c:majorGridlines/>
        <c:title>
          <c:tx>
            <c:rich>
              <a:bodyPr rot="-5400000" vert="horz"/>
              <a:lstStyle/>
              <a:p>
                <a:pPr>
                  <a:defRPr sz="1400"/>
                </a:pPr>
                <a:r>
                  <a:rPr lang="en-US" sz="1400"/>
                  <a:t>Number of Days</a:t>
                </a:r>
              </a:p>
            </c:rich>
          </c:tx>
          <c:layout/>
          <c:overlay val="0"/>
        </c:title>
        <c:numFmt formatCode="General" sourceLinked="1"/>
        <c:majorTickMark val="out"/>
        <c:minorTickMark val="none"/>
        <c:tickLblPos val="nextTo"/>
        <c:txPr>
          <a:bodyPr/>
          <a:lstStyle/>
          <a:p>
            <a:pPr>
              <a:defRPr sz="1400"/>
            </a:pPr>
            <a:endParaRPr lang="en-US"/>
          </a:p>
        </c:txPr>
        <c:crossAx val="701458984"/>
        <c:crosses val="autoZero"/>
        <c:crossBetween val="between"/>
      </c:valAx>
      <c:spPr>
        <a:gradFill>
          <a:gsLst>
            <a:gs pos="0">
              <a:srgbClr val="FACDA8"/>
            </a:gs>
            <a:gs pos="100000">
              <a:srgbClr val="EC7C4A"/>
            </a:gs>
          </a:gsLst>
          <a:lin ang="5400000" scaled="0"/>
        </a:gradFill>
      </c:spPr>
    </c:plotArea>
    <c:plotVisOnly val="1"/>
    <c:dispBlanksAs val="gap"/>
    <c:showDLblsOverMax val="0"/>
  </c:chart>
  <c:spPr>
    <a:ln>
      <a:solidFill>
        <a:schemeClr val="tx1"/>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Winter</a:t>
            </a:r>
            <a:r>
              <a:rPr lang="en-US" sz="1200" baseline="0"/>
              <a:t> Average State-Wide Temperature Minimum</a:t>
            </a:r>
            <a:endParaRPr lang="en-US" sz="1200"/>
          </a:p>
        </c:rich>
      </c:tx>
      <c:layout/>
      <c:overlay val="0"/>
    </c:title>
    <c:autoTitleDeleted val="0"/>
    <c:plotArea>
      <c:layout>
        <c:manualLayout>
          <c:layoutTarget val="inner"/>
          <c:xMode val="edge"/>
          <c:yMode val="edge"/>
          <c:x val="0.102587642993071"/>
          <c:y val="0.139673078839829"/>
          <c:w val="0.863507438002328"/>
          <c:h val="0.702179806638096"/>
        </c:manualLayout>
      </c:layout>
      <c:lineChart>
        <c:grouping val="standard"/>
        <c:varyColors val="0"/>
        <c:ser>
          <c:idx val="0"/>
          <c:order val="0"/>
          <c:spPr>
            <a:ln>
              <a:solidFill>
                <a:srgbClr val="0070C0"/>
              </a:solidFill>
            </a:ln>
          </c:spPr>
          <c:marker>
            <c:spPr>
              <a:solidFill>
                <a:srgbClr val="0070C0"/>
              </a:solidFill>
              <a:ln>
                <a:solidFill>
                  <a:srgbClr val="0070C0"/>
                </a:solidFill>
              </a:ln>
            </c:spPr>
          </c:marker>
          <c:trendline>
            <c:trendlineType val="linear"/>
            <c:dispRSqr val="1"/>
            <c:dispEq val="0"/>
            <c:trendlineLbl>
              <c:layout>
                <c:manualLayout>
                  <c:x val="-0.00812316627361025"/>
                  <c:y val="-0.229750157812552"/>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Sheet1!$M$82:$M$124</c:f>
              <c:numCache>
                <c:formatCode>0.00</c:formatCode>
                <c:ptCount val="43"/>
                <c:pt idx="0">
                  <c:v>9.74666666666667</c:v>
                </c:pt>
                <c:pt idx="1">
                  <c:v>10.91666666666667</c:v>
                </c:pt>
                <c:pt idx="2">
                  <c:v>11.06</c:v>
                </c:pt>
                <c:pt idx="3">
                  <c:v>13.96</c:v>
                </c:pt>
                <c:pt idx="4">
                  <c:v>13.1</c:v>
                </c:pt>
                <c:pt idx="5">
                  <c:v>14.41</c:v>
                </c:pt>
                <c:pt idx="6">
                  <c:v>16.94333333333314</c:v>
                </c:pt>
                <c:pt idx="7">
                  <c:v>6.223333333333338</c:v>
                </c:pt>
                <c:pt idx="8">
                  <c:v>4.93666666666667</c:v>
                </c:pt>
                <c:pt idx="9">
                  <c:v>3.38</c:v>
                </c:pt>
                <c:pt idx="10">
                  <c:v>14.77666666666667</c:v>
                </c:pt>
                <c:pt idx="11">
                  <c:v>15.01333333333334</c:v>
                </c:pt>
                <c:pt idx="12">
                  <c:v>7.83666666666667</c:v>
                </c:pt>
                <c:pt idx="13">
                  <c:v>20.13000000000001</c:v>
                </c:pt>
                <c:pt idx="14">
                  <c:v>11.32666666666668</c:v>
                </c:pt>
                <c:pt idx="15">
                  <c:v>10.79333333333333</c:v>
                </c:pt>
                <c:pt idx="16">
                  <c:v>9.850000000000004</c:v>
                </c:pt>
                <c:pt idx="17">
                  <c:v>19.76333333333314</c:v>
                </c:pt>
                <c:pt idx="18">
                  <c:v>12.32666666666668</c:v>
                </c:pt>
                <c:pt idx="19">
                  <c:v>13.49333333333333</c:v>
                </c:pt>
                <c:pt idx="20">
                  <c:v>14.02333333333333</c:v>
                </c:pt>
                <c:pt idx="21">
                  <c:v>11.74666666666667</c:v>
                </c:pt>
                <c:pt idx="22">
                  <c:v>21.26333333333314</c:v>
                </c:pt>
                <c:pt idx="23">
                  <c:v>12.87666666666667</c:v>
                </c:pt>
                <c:pt idx="24">
                  <c:v>9.15</c:v>
                </c:pt>
                <c:pt idx="25">
                  <c:v>15.60333333333333</c:v>
                </c:pt>
                <c:pt idx="26">
                  <c:v>12.52333333333333</c:v>
                </c:pt>
                <c:pt idx="27">
                  <c:v>11.81</c:v>
                </c:pt>
                <c:pt idx="28">
                  <c:v>21.88666666666667</c:v>
                </c:pt>
                <c:pt idx="29">
                  <c:v>17.28333333333314</c:v>
                </c:pt>
                <c:pt idx="30">
                  <c:v>16.73333333333315</c:v>
                </c:pt>
                <c:pt idx="31">
                  <c:v>7.34</c:v>
                </c:pt>
                <c:pt idx="32">
                  <c:v>19.52</c:v>
                </c:pt>
                <c:pt idx="33">
                  <c:v>12.03666666666667</c:v>
                </c:pt>
                <c:pt idx="34">
                  <c:v>13.93</c:v>
                </c:pt>
                <c:pt idx="35">
                  <c:v>16.62333333333315</c:v>
                </c:pt>
                <c:pt idx="36">
                  <c:v>16.63000000000001</c:v>
                </c:pt>
                <c:pt idx="37">
                  <c:v>13.69666666666667</c:v>
                </c:pt>
                <c:pt idx="38">
                  <c:v>8.88666666666668</c:v>
                </c:pt>
                <c:pt idx="39">
                  <c:v>8.723333333333331</c:v>
                </c:pt>
                <c:pt idx="40">
                  <c:v>8.54666666666667</c:v>
                </c:pt>
                <c:pt idx="41">
                  <c:v>9.936666666666672</c:v>
                </c:pt>
                <c:pt idx="42">
                  <c:v>19.88</c:v>
                </c:pt>
              </c:numCache>
            </c:numRef>
          </c:val>
          <c:smooth val="0"/>
        </c:ser>
        <c:dLbls>
          <c:showLegendKey val="0"/>
          <c:showVal val="0"/>
          <c:showCatName val="0"/>
          <c:showSerName val="0"/>
          <c:showPercent val="0"/>
          <c:showBubbleSize val="0"/>
        </c:dLbls>
        <c:marker val="1"/>
        <c:smooth val="0"/>
        <c:axId val="513842072"/>
        <c:axId val="513847384"/>
      </c:lineChart>
      <c:catAx>
        <c:axId val="513842072"/>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3847384"/>
        <c:crosses val="autoZero"/>
        <c:auto val="1"/>
        <c:lblAlgn val="ctr"/>
        <c:lblOffset val="100"/>
        <c:tickLblSkip val="5"/>
        <c:tickMarkSkip val="5"/>
        <c:noMultiLvlLbl val="0"/>
      </c:catAx>
      <c:valAx>
        <c:axId val="513847384"/>
        <c:scaling>
          <c:orientation val="minMax"/>
        </c:scaling>
        <c:delete val="0"/>
        <c:axPos val="l"/>
        <c:majorGridlines/>
        <c:title>
          <c:tx>
            <c:rich>
              <a:bodyPr rot="-5400000" vert="horz"/>
              <a:lstStyle/>
              <a:p>
                <a:pPr>
                  <a:defRPr sz="900"/>
                </a:pPr>
                <a:r>
                  <a:rPr lang="en-US" sz="900"/>
                  <a:t>Min</a:t>
                </a:r>
                <a:r>
                  <a:rPr lang="en-US" sz="900" baseline="0"/>
                  <a:t> Temperature (</a:t>
                </a:r>
                <a:r>
                  <a:rPr lang="en-US" sz="900" baseline="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3842072"/>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Winter Average State-Wide</a:t>
            </a:r>
            <a:r>
              <a:rPr lang="en-US" sz="1200" baseline="0"/>
              <a:t> Temperature Maximum</a:t>
            </a:r>
            <a:endParaRPr lang="en-US" sz="1200"/>
          </a:p>
        </c:rich>
      </c:tx>
      <c:layout/>
      <c:overlay val="0"/>
    </c:title>
    <c:autoTitleDeleted val="0"/>
    <c:plotArea>
      <c:layout>
        <c:manualLayout>
          <c:layoutTarget val="inner"/>
          <c:xMode val="edge"/>
          <c:yMode val="edge"/>
          <c:x val="0.104769857941244"/>
          <c:y val="0.130000082278116"/>
          <c:w val="0.861325223054157"/>
          <c:h val="0.717519808456545"/>
        </c:manualLayout>
      </c:layout>
      <c:lineChart>
        <c:grouping val="standard"/>
        <c:varyColors val="0"/>
        <c:ser>
          <c:idx val="0"/>
          <c:order val="0"/>
          <c:spPr>
            <a:ln>
              <a:solidFill>
                <a:srgbClr val="C00000"/>
              </a:solidFill>
            </a:ln>
          </c:spPr>
          <c:marker>
            <c:spPr>
              <a:solidFill>
                <a:srgbClr val="C00000"/>
              </a:solidFill>
              <a:ln>
                <a:solidFill>
                  <a:srgbClr val="C00000"/>
                </a:solidFill>
              </a:ln>
            </c:spPr>
          </c:marker>
          <c:trendline>
            <c:trendlineType val="linear"/>
            <c:dispRSqr val="1"/>
            <c:dispEq val="0"/>
            <c:trendlineLbl>
              <c:layout>
                <c:manualLayout>
                  <c:x val="-0.00716500076362086"/>
                  <c:y val="-0.255560108278001"/>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Sheet1!$F$82:$F$124</c:f>
              <c:numCache>
                <c:formatCode>0.00</c:formatCode>
                <c:ptCount val="43"/>
                <c:pt idx="0">
                  <c:v>29.23333333333315</c:v>
                </c:pt>
                <c:pt idx="1">
                  <c:v>29.23666666666666</c:v>
                </c:pt>
                <c:pt idx="2">
                  <c:v>29.64666666666666</c:v>
                </c:pt>
                <c:pt idx="3">
                  <c:v>30.41999999999999</c:v>
                </c:pt>
                <c:pt idx="4">
                  <c:v>30.45666666666667</c:v>
                </c:pt>
                <c:pt idx="5">
                  <c:v>31.13000000000001</c:v>
                </c:pt>
                <c:pt idx="6">
                  <c:v>37.13666666666634</c:v>
                </c:pt>
                <c:pt idx="7">
                  <c:v>29.62</c:v>
                </c:pt>
                <c:pt idx="8">
                  <c:v>23.49</c:v>
                </c:pt>
                <c:pt idx="9">
                  <c:v>21.81333333333328</c:v>
                </c:pt>
                <c:pt idx="10">
                  <c:v>32.84</c:v>
                </c:pt>
                <c:pt idx="11">
                  <c:v>36.32</c:v>
                </c:pt>
                <c:pt idx="12">
                  <c:v>26.68666666666667</c:v>
                </c:pt>
                <c:pt idx="13">
                  <c:v>35.50333333333333</c:v>
                </c:pt>
                <c:pt idx="14">
                  <c:v>28.52666666666667</c:v>
                </c:pt>
                <c:pt idx="15">
                  <c:v>30.49666666666667</c:v>
                </c:pt>
                <c:pt idx="16">
                  <c:v>28.24333333333314</c:v>
                </c:pt>
                <c:pt idx="17">
                  <c:v>37.73000000000001</c:v>
                </c:pt>
                <c:pt idx="18">
                  <c:v>30.23333333333315</c:v>
                </c:pt>
                <c:pt idx="19">
                  <c:v>33.17666666666636</c:v>
                </c:pt>
                <c:pt idx="20">
                  <c:v>34.27</c:v>
                </c:pt>
                <c:pt idx="21">
                  <c:v>30.66</c:v>
                </c:pt>
                <c:pt idx="22">
                  <c:v>36.74666666666636</c:v>
                </c:pt>
                <c:pt idx="23">
                  <c:v>28.15666666666668</c:v>
                </c:pt>
                <c:pt idx="24">
                  <c:v>27.04333333333314</c:v>
                </c:pt>
                <c:pt idx="25">
                  <c:v>32.11333333333334</c:v>
                </c:pt>
                <c:pt idx="26">
                  <c:v>30.36999999999999</c:v>
                </c:pt>
                <c:pt idx="27">
                  <c:v>28.15333333333328</c:v>
                </c:pt>
                <c:pt idx="28">
                  <c:v>35.04</c:v>
                </c:pt>
                <c:pt idx="29">
                  <c:v>35.21666666666634</c:v>
                </c:pt>
                <c:pt idx="30">
                  <c:v>36.58</c:v>
                </c:pt>
                <c:pt idx="31">
                  <c:v>24.89</c:v>
                </c:pt>
                <c:pt idx="32">
                  <c:v>39.36666666666633</c:v>
                </c:pt>
                <c:pt idx="33">
                  <c:v>33.04333333333333</c:v>
                </c:pt>
                <c:pt idx="34">
                  <c:v>30.91999999999999</c:v>
                </c:pt>
                <c:pt idx="35">
                  <c:v>34.11333333333334</c:v>
                </c:pt>
                <c:pt idx="36">
                  <c:v>34.15</c:v>
                </c:pt>
                <c:pt idx="37">
                  <c:v>31.31333333333328</c:v>
                </c:pt>
                <c:pt idx="38">
                  <c:v>26.23666666666667</c:v>
                </c:pt>
                <c:pt idx="39">
                  <c:v>29.28333333333314</c:v>
                </c:pt>
                <c:pt idx="40">
                  <c:v>24.74666666666667</c:v>
                </c:pt>
                <c:pt idx="41">
                  <c:v>27.11666666666667</c:v>
                </c:pt>
                <c:pt idx="42">
                  <c:v>37.94</c:v>
                </c:pt>
              </c:numCache>
            </c:numRef>
          </c:val>
          <c:smooth val="0"/>
        </c:ser>
        <c:dLbls>
          <c:showLegendKey val="0"/>
          <c:showVal val="0"/>
          <c:showCatName val="0"/>
          <c:showSerName val="0"/>
          <c:showPercent val="0"/>
          <c:showBubbleSize val="0"/>
        </c:dLbls>
        <c:marker val="1"/>
        <c:smooth val="0"/>
        <c:axId val="513880264"/>
        <c:axId val="513885560"/>
      </c:lineChart>
      <c:catAx>
        <c:axId val="513880264"/>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3885560"/>
        <c:crosses val="autoZero"/>
        <c:auto val="1"/>
        <c:lblAlgn val="ctr"/>
        <c:lblOffset val="100"/>
        <c:tickLblSkip val="5"/>
        <c:tickMarkSkip val="5"/>
        <c:noMultiLvlLbl val="0"/>
      </c:catAx>
      <c:valAx>
        <c:axId val="513885560"/>
        <c:scaling>
          <c:orientation val="minMax"/>
          <c:min val="15.0"/>
        </c:scaling>
        <c:delete val="0"/>
        <c:axPos val="l"/>
        <c:majorGridlines/>
        <c:title>
          <c:tx>
            <c:rich>
              <a:bodyPr rot="-5400000" vert="horz"/>
              <a:lstStyle/>
              <a:p>
                <a:pPr>
                  <a:defRPr sz="900"/>
                </a:pPr>
                <a:r>
                  <a:rPr lang="en-US" sz="900"/>
                  <a:t>Max Temperature (</a:t>
                </a:r>
                <a:r>
                  <a:rPr lang="en-US" sz="90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388026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Summer Average State-Wide Temperature</a:t>
            </a:r>
            <a:r>
              <a:rPr lang="en-US" sz="1200" baseline="0"/>
              <a:t> Maximum</a:t>
            </a:r>
            <a:endParaRPr lang="en-US" sz="1200"/>
          </a:p>
        </c:rich>
      </c:tx>
      <c:layout/>
      <c:overlay val="0"/>
    </c:title>
    <c:autoTitleDeleted val="0"/>
    <c:plotArea>
      <c:layout>
        <c:manualLayout>
          <c:layoutTarget val="inner"/>
          <c:xMode val="edge"/>
          <c:yMode val="edge"/>
          <c:x val="0.100735166724849"/>
          <c:y val="0.117460897325138"/>
          <c:w val="0.864909300130589"/>
          <c:h val="0.721699536774206"/>
        </c:manualLayout>
      </c:layout>
      <c:lineChart>
        <c:grouping val="standard"/>
        <c:varyColors val="0"/>
        <c:ser>
          <c:idx val="0"/>
          <c:order val="0"/>
          <c:spPr>
            <a:ln>
              <a:solidFill>
                <a:srgbClr val="C00000"/>
              </a:solidFill>
            </a:ln>
          </c:spPr>
          <c:marker>
            <c:spPr>
              <a:solidFill>
                <a:srgbClr val="C00000"/>
              </a:solidFill>
              <a:ln>
                <a:solidFill>
                  <a:srgbClr val="C00000"/>
                </a:solidFill>
              </a:ln>
            </c:spPr>
          </c:marker>
          <c:trendline>
            <c:trendlineType val="linear"/>
            <c:dispRSqr val="1"/>
            <c:dispEq val="0"/>
            <c:trendlineLbl>
              <c:layout>
                <c:manualLayout>
                  <c:x val="-0.0045440871615186"/>
                  <c:y val="-0.308561367133184"/>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Sheet1!$F$82:$F$124</c:f>
              <c:numCache>
                <c:formatCode>0.00</c:formatCode>
                <c:ptCount val="43"/>
                <c:pt idx="0">
                  <c:v>84.19</c:v>
                </c:pt>
                <c:pt idx="1">
                  <c:v>84.28666666666667</c:v>
                </c:pt>
                <c:pt idx="2">
                  <c:v>82.15333333333294</c:v>
                </c:pt>
                <c:pt idx="3">
                  <c:v>84.07666666666667</c:v>
                </c:pt>
                <c:pt idx="4">
                  <c:v>83.18333333333298</c:v>
                </c:pt>
                <c:pt idx="5">
                  <c:v>84.55333333333306</c:v>
                </c:pt>
                <c:pt idx="6">
                  <c:v>85.09666666666666</c:v>
                </c:pt>
                <c:pt idx="7">
                  <c:v>84.72666666666667</c:v>
                </c:pt>
                <c:pt idx="8">
                  <c:v>83.53333333333325</c:v>
                </c:pt>
                <c:pt idx="9">
                  <c:v>82.48</c:v>
                </c:pt>
                <c:pt idx="10">
                  <c:v>85.79666666666666</c:v>
                </c:pt>
                <c:pt idx="11">
                  <c:v>82.61666666666665</c:v>
                </c:pt>
                <c:pt idx="12">
                  <c:v>81.12</c:v>
                </c:pt>
                <c:pt idx="13">
                  <c:v>87.4666666666667</c:v>
                </c:pt>
                <c:pt idx="14">
                  <c:v>84.60333333333307</c:v>
                </c:pt>
                <c:pt idx="15">
                  <c:v>81.67333333333289</c:v>
                </c:pt>
                <c:pt idx="16">
                  <c:v>82.65</c:v>
                </c:pt>
                <c:pt idx="17">
                  <c:v>84.76</c:v>
                </c:pt>
                <c:pt idx="18">
                  <c:v>88.8</c:v>
                </c:pt>
                <c:pt idx="19">
                  <c:v>83.08333333333307</c:v>
                </c:pt>
                <c:pt idx="20">
                  <c:v>81.82</c:v>
                </c:pt>
                <c:pt idx="21">
                  <c:v>83.9666666666667</c:v>
                </c:pt>
                <c:pt idx="22">
                  <c:v>78.37666666666665</c:v>
                </c:pt>
                <c:pt idx="23">
                  <c:v>79.82666666666667</c:v>
                </c:pt>
                <c:pt idx="24">
                  <c:v>81.06666666666666</c:v>
                </c:pt>
                <c:pt idx="25">
                  <c:v>84.26333333333328</c:v>
                </c:pt>
                <c:pt idx="26">
                  <c:v>80.84333333333328</c:v>
                </c:pt>
                <c:pt idx="27">
                  <c:v>82.34333333333331</c:v>
                </c:pt>
                <c:pt idx="28">
                  <c:v>81.26</c:v>
                </c:pt>
                <c:pt idx="29">
                  <c:v>82.4066666666667</c:v>
                </c:pt>
                <c:pt idx="30">
                  <c:v>81.32</c:v>
                </c:pt>
                <c:pt idx="31">
                  <c:v>82.7</c:v>
                </c:pt>
                <c:pt idx="32">
                  <c:v>84.2166666666667</c:v>
                </c:pt>
                <c:pt idx="33">
                  <c:v>83.0</c:v>
                </c:pt>
                <c:pt idx="34">
                  <c:v>78.48333333333331</c:v>
                </c:pt>
                <c:pt idx="35">
                  <c:v>84.28</c:v>
                </c:pt>
                <c:pt idx="36">
                  <c:v>83.78333333333325</c:v>
                </c:pt>
                <c:pt idx="37">
                  <c:v>83.69333333333309</c:v>
                </c:pt>
                <c:pt idx="38">
                  <c:v>81.85666666666667</c:v>
                </c:pt>
                <c:pt idx="39">
                  <c:v>78.78333333333325</c:v>
                </c:pt>
                <c:pt idx="40">
                  <c:v>83.49333333333331</c:v>
                </c:pt>
                <c:pt idx="41">
                  <c:v>83.39666666666666</c:v>
                </c:pt>
                <c:pt idx="42">
                  <c:v>86.79333333333331</c:v>
                </c:pt>
              </c:numCache>
            </c:numRef>
          </c:val>
          <c:smooth val="0"/>
        </c:ser>
        <c:dLbls>
          <c:showLegendKey val="0"/>
          <c:showVal val="0"/>
          <c:showCatName val="0"/>
          <c:showSerName val="0"/>
          <c:showPercent val="0"/>
          <c:showBubbleSize val="0"/>
        </c:dLbls>
        <c:marker val="1"/>
        <c:smooth val="0"/>
        <c:axId val="513918408"/>
        <c:axId val="513923720"/>
      </c:lineChart>
      <c:catAx>
        <c:axId val="513918408"/>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3923720"/>
        <c:crosses val="autoZero"/>
        <c:auto val="1"/>
        <c:lblAlgn val="ctr"/>
        <c:lblOffset val="100"/>
        <c:tickLblSkip val="5"/>
        <c:tickMarkSkip val="5"/>
        <c:noMultiLvlLbl val="0"/>
      </c:catAx>
      <c:valAx>
        <c:axId val="513923720"/>
        <c:scaling>
          <c:orientation val="minMax"/>
          <c:max val="95.0"/>
          <c:min val="70.0"/>
        </c:scaling>
        <c:delete val="0"/>
        <c:axPos val="l"/>
        <c:majorGridlines/>
        <c:title>
          <c:tx>
            <c:rich>
              <a:bodyPr rot="-5400000" vert="horz"/>
              <a:lstStyle/>
              <a:p>
                <a:pPr>
                  <a:defRPr sz="900"/>
                </a:pPr>
                <a:r>
                  <a:rPr lang="en-US" sz="900"/>
                  <a:t>Max Temperature (</a:t>
                </a:r>
                <a:r>
                  <a:rPr lang="en-US" sz="90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3918408"/>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Summer Average State-Wide</a:t>
            </a:r>
            <a:r>
              <a:rPr lang="en-US" sz="1200" baseline="0"/>
              <a:t> Temperature Minimum</a:t>
            </a:r>
            <a:endParaRPr lang="en-US" sz="1200"/>
          </a:p>
        </c:rich>
      </c:tx>
      <c:layout/>
      <c:overlay val="0"/>
    </c:title>
    <c:autoTitleDeleted val="0"/>
    <c:plotArea>
      <c:layout>
        <c:manualLayout>
          <c:layoutTarget val="inner"/>
          <c:xMode val="edge"/>
          <c:yMode val="edge"/>
          <c:x val="0.100735166724849"/>
          <c:y val="0.118201975541701"/>
          <c:w val="0.864909300130589"/>
          <c:h val="0.724149796732822"/>
        </c:manualLayout>
      </c:layout>
      <c:lineChart>
        <c:grouping val="standard"/>
        <c:varyColors val="0"/>
        <c:ser>
          <c:idx val="0"/>
          <c:order val="0"/>
          <c:spPr>
            <a:ln>
              <a:solidFill>
                <a:srgbClr val="0070C0"/>
              </a:solidFill>
            </a:ln>
          </c:spPr>
          <c:marker>
            <c:spPr>
              <a:solidFill>
                <a:srgbClr val="0070C0"/>
              </a:solidFill>
              <a:ln>
                <a:solidFill>
                  <a:srgbClr val="0070C0"/>
                </a:solidFill>
              </a:ln>
            </c:spPr>
          </c:marker>
          <c:trendline>
            <c:trendlineType val="linear"/>
            <c:dispRSqr val="1"/>
            <c:dispEq val="0"/>
            <c:trendlineLbl>
              <c:layout>
                <c:manualLayout>
                  <c:x val="0.000911117266120629"/>
                  <c:y val="0.333718837195824"/>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Sheet1!$M$82:$M$124</c:f>
              <c:numCache>
                <c:formatCode>0.00</c:formatCode>
                <c:ptCount val="43"/>
                <c:pt idx="0">
                  <c:v>61.04</c:v>
                </c:pt>
                <c:pt idx="1">
                  <c:v>60.22000000000001</c:v>
                </c:pt>
                <c:pt idx="2">
                  <c:v>60.09</c:v>
                </c:pt>
                <c:pt idx="3">
                  <c:v>62.13666666666636</c:v>
                </c:pt>
                <c:pt idx="4">
                  <c:v>59.53666666666636</c:v>
                </c:pt>
                <c:pt idx="5">
                  <c:v>61.68666666666634</c:v>
                </c:pt>
                <c:pt idx="6">
                  <c:v>59.65666666666631</c:v>
                </c:pt>
                <c:pt idx="7">
                  <c:v>60.71666666666636</c:v>
                </c:pt>
                <c:pt idx="8">
                  <c:v>60.4166666666663</c:v>
                </c:pt>
                <c:pt idx="9">
                  <c:v>60.31666666666627</c:v>
                </c:pt>
                <c:pt idx="10">
                  <c:v>62.06333333333333</c:v>
                </c:pt>
                <c:pt idx="11">
                  <c:v>60.84333333333333</c:v>
                </c:pt>
                <c:pt idx="12">
                  <c:v>59.27666666666639</c:v>
                </c:pt>
                <c:pt idx="13">
                  <c:v>63.73000000000001</c:v>
                </c:pt>
                <c:pt idx="14">
                  <c:v>60.91333333333333</c:v>
                </c:pt>
                <c:pt idx="15">
                  <c:v>57.89333333333334</c:v>
                </c:pt>
                <c:pt idx="16">
                  <c:v>61.27666666666639</c:v>
                </c:pt>
                <c:pt idx="17">
                  <c:v>62.73000000000001</c:v>
                </c:pt>
                <c:pt idx="18">
                  <c:v>62.69666666666645</c:v>
                </c:pt>
                <c:pt idx="19">
                  <c:v>60.58333333333334</c:v>
                </c:pt>
                <c:pt idx="20">
                  <c:v>62.08666666666631</c:v>
                </c:pt>
                <c:pt idx="21">
                  <c:v>62.58000000000001</c:v>
                </c:pt>
                <c:pt idx="22">
                  <c:v>56.98666666666631</c:v>
                </c:pt>
                <c:pt idx="23">
                  <c:v>61.56</c:v>
                </c:pt>
                <c:pt idx="24">
                  <c:v>59.82333333333333</c:v>
                </c:pt>
                <c:pt idx="25">
                  <c:v>63.39000000000001</c:v>
                </c:pt>
                <c:pt idx="26">
                  <c:v>60.15333333333333</c:v>
                </c:pt>
                <c:pt idx="27">
                  <c:v>60.81</c:v>
                </c:pt>
                <c:pt idx="28">
                  <c:v>61.89000000000001</c:v>
                </c:pt>
                <c:pt idx="29">
                  <c:v>61.93666666666636</c:v>
                </c:pt>
                <c:pt idx="30">
                  <c:v>60.95666666666631</c:v>
                </c:pt>
                <c:pt idx="31">
                  <c:v>61.60666666666636</c:v>
                </c:pt>
                <c:pt idx="32">
                  <c:v>62.68</c:v>
                </c:pt>
                <c:pt idx="33">
                  <c:v>60.39333333333334</c:v>
                </c:pt>
                <c:pt idx="34">
                  <c:v>57.77333333333333</c:v>
                </c:pt>
                <c:pt idx="35">
                  <c:v>62.10666666666636</c:v>
                </c:pt>
                <c:pt idx="36">
                  <c:v>62.06666666666636</c:v>
                </c:pt>
                <c:pt idx="37">
                  <c:v>62.28666666666636</c:v>
                </c:pt>
                <c:pt idx="38">
                  <c:v>60.20000000000001</c:v>
                </c:pt>
                <c:pt idx="39">
                  <c:v>58.3</c:v>
                </c:pt>
                <c:pt idx="40">
                  <c:v>63.48</c:v>
                </c:pt>
                <c:pt idx="41">
                  <c:v>63.81333333333333</c:v>
                </c:pt>
                <c:pt idx="42">
                  <c:v>62.43333333333334</c:v>
                </c:pt>
              </c:numCache>
            </c:numRef>
          </c:val>
          <c:smooth val="0"/>
        </c:ser>
        <c:dLbls>
          <c:showLegendKey val="0"/>
          <c:showVal val="0"/>
          <c:showCatName val="0"/>
          <c:showSerName val="0"/>
          <c:showPercent val="0"/>
          <c:showBubbleSize val="0"/>
        </c:dLbls>
        <c:marker val="1"/>
        <c:smooth val="0"/>
        <c:axId val="512848024"/>
        <c:axId val="512853304"/>
      </c:lineChart>
      <c:catAx>
        <c:axId val="512848024"/>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2853304"/>
        <c:crosses val="autoZero"/>
        <c:auto val="1"/>
        <c:lblAlgn val="ctr"/>
        <c:lblOffset val="100"/>
        <c:tickLblSkip val="5"/>
        <c:tickMarkSkip val="5"/>
        <c:noMultiLvlLbl val="0"/>
      </c:catAx>
      <c:valAx>
        <c:axId val="512853304"/>
        <c:scaling>
          <c:orientation val="minMax"/>
          <c:min val="52.0"/>
        </c:scaling>
        <c:delete val="0"/>
        <c:axPos val="l"/>
        <c:majorGridlines/>
        <c:title>
          <c:tx>
            <c:rich>
              <a:bodyPr rot="-5400000" vert="horz"/>
              <a:lstStyle/>
              <a:p>
                <a:pPr>
                  <a:defRPr sz="900"/>
                </a:pPr>
                <a:r>
                  <a:rPr lang="en-US" sz="900"/>
                  <a:t>Min Temperature (</a:t>
                </a:r>
                <a:r>
                  <a:rPr lang="en-US" sz="90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2848024"/>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Winter</a:t>
            </a:r>
            <a:r>
              <a:rPr lang="en-US" sz="1200" baseline="0"/>
              <a:t> Average State-Wide Temperature Minimum</a:t>
            </a:r>
            <a:endParaRPr lang="en-US" sz="1200"/>
          </a:p>
        </c:rich>
      </c:tx>
      <c:layout/>
      <c:overlay val="0"/>
    </c:title>
    <c:autoTitleDeleted val="0"/>
    <c:plotArea>
      <c:layout>
        <c:manualLayout>
          <c:layoutTarget val="inner"/>
          <c:xMode val="edge"/>
          <c:yMode val="edge"/>
          <c:x val="0.102587642993071"/>
          <c:y val="0.139673078839829"/>
          <c:w val="0.863507438002328"/>
          <c:h val="0.702179806638096"/>
        </c:manualLayout>
      </c:layout>
      <c:lineChart>
        <c:grouping val="standard"/>
        <c:varyColors val="0"/>
        <c:ser>
          <c:idx val="0"/>
          <c:order val="0"/>
          <c:spPr>
            <a:ln>
              <a:solidFill>
                <a:srgbClr val="0070C0"/>
              </a:solidFill>
            </a:ln>
          </c:spPr>
          <c:marker>
            <c:spPr>
              <a:solidFill>
                <a:srgbClr val="0070C0"/>
              </a:solidFill>
              <a:ln>
                <a:solidFill>
                  <a:srgbClr val="0070C0"/>
                </a:solidFill>
              </a:ln>
            </c:spPr>
          </c:marker>
          <c:trendline>
            <c:trendlineType val="linear"/>
            <c:dispRSqr val="1"/>
            <c:dispEq val="0"/>
            <c:trendlineLbl>
              <c:layout>
                <c:manualLayout>
                  <c:x val="-0.00812316627361025"/>
                  <c:y val="-0.229750157812552"/>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Sheet1!$M$82:$M$124</c:f>
              <c:numCache>
                <c:formatCode>0.00</c:formatCode>
                <c:ptCount val="43"/>
                <c:pt idx="0">
                  <c:v>9.74666666666667</c:v>
                </c:pt>
                <c:pt idx="1">
                  <c:v>10.91666666666667</c:v>
                </c:pt>
                <c:pt idx="2">
                  <c:v>11.06</c:v>
                </c:pt>
                <c:pt idx="3">
                  <c:v>13.96</c:v>
                </c:pt>
                <c:pt idx="4">
                  <c:v>13.1</c:v>
                </c:pt>
                <c:pt idx="5">
                  <c:v>14.41</c:v>
                </c:pt>
                <c:pt idx="6">
                  <c:v>16.94333333333312</c:v>
                </c:pt>
                <c:pt idx="7">
                  <c:v>6.223333333333338</c:v>
                </c:pt>
                <c:pt idx="8">
                  <c:v>4.93666666666667</c:v>
                </c:pt>
                <c:pt idx="9">
                  <c:v>3.38</c:v>
                </c:pt>
                <c:pt idx="10">
                  <c:v>14.77666666666667</c:v>
                </c:pt>
                <c:pt idx="11">
                  <c:v>15.01333333333334</c:v>
                </c:pt>
                <c:pt idx="12">
                  <c:v>7.83666666666667</c:v>
                </c:pt>
                <c:pt idx="13">
                  <c:v>20.13000000000001</c:v>
                </c:pt>
                <c:pt idx="14">
                  <c:v>11.32666666666668</c:v>
                </c:pt>
                <c:pt idx="15">
                  <c:v>10.79333333333333</c:v>
                </c:pt>
                <c:pt idx="16">
                  <c:v>9.850000000000004</c:v>
                </c:pt>
                <c:pt idx="17">
                  <c:v>19.76333333333312</c:v>
                </c:pt>
                <c:pt idx="18">
                  <c:v>12.32666666666668</c:v>
                </c:pt>
                <c:pt idx="19">
                  <c:v>13.49333333333333</c:v>
                </c:pt>
                <c:pt idx="20">
                  <c:v>14.02333333333333</c:v>
                </c:pt>
                <c:pt idx="21">
                  <c:v>11.74666666666667</c:v>
                </c:pt>
                <c:pt idx="22">
                  <c:v>21.26333333333312</c:v>
                </c:pt>
                <c:pt idx="23">
                  <c:v>12.87666666666667</c:v>
                </c:pt>
                <c:pt idx="24">
                  <c:v>9.15</c:v>
                </c:pt>
                <c:pt idx="25">
                  <c:v>15.60333333333333</c:v>
                </c:pt>
                <c:pt idx="26">
                  <c:v>12.52333333333333</c:v>
                </c:pt>
                <c:pt idx="27">
                  <c:v>11.81</c:v>
                </c:pt>
                <c:pt idx="28">
                  <c:v>21.88666666666667</c:v>
                </c:pt>
                <c:pt idx="29">
                  <c:v>17.28333333333312</c:v>
                </c:pt>
                <c:pt idx="30">
                  <c:v>16.73333333333313</c:v>
                </c:pt>
                <c:pt idx="31">
                  <c:v>7.34</c:v>
                </c:pt>
                <c:pt idx="32">
                  <c:v>19.52</c:v>
                </c:pt>
                <c:pt idx="33">
                  <c:v>12.03666666666667</c:v>
                </c:pt>
                <c:pt idx="34">
                  <c:v>13.93</c:v>
                </c:pt>
                <c:pt idx="35">
                  <c:v>16.62333333333313</c:v>
                </c:pt>
                <c:pt idx="36">
                  <c:v>16.63000000000001</c:v>
                </c:pt>
                <c:pt idx="37">
                  <c:v>13.69666666666667</c:v>
                </c:pt>
                <c:pt idx="38">
                  <c:v>8.88666666666668</c:v>
                </c:pt>
                <c:pt idx="39">
                  <c:v>8.723333333333331</c:v>
                </c:pt>
                <c:pt idx="40">
                  <c:v>8.54666666666667</c:v>
                </c:pt>
                <c:pt idx="41">
                  <c:v>9.936666666666672</c:v>
                </c:pt>
                <c:pt idx="42">
                  <c:v>19.88</c:v>
                </c:pt>
              </c:numCache>
            </c:numRef>
          </c:val>
          <c:smooth val="0"/>
        </c:ser>
        <c:dLbls>
          <c:showLegendKey val="0"/>
          <c:showVal val="0"/>
          <c:showCatName val="0"/>
          <c:showSerName val="0"/>
          <c:showPercent val="0"/>
          <c:showBubbleSize val="0"/>
        </c:dLbls>
        <c:marker val="1"/>
        <c:smooth val="0"/>
        <c:axId val="512904456"/>
        <c:axId val="512909768"/>
      </c:lineChart>
      <c:catAx>
        <c:axId val="512904456"/>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2909768"/>
        <c:crosses val="autoZero"/>
        <c:auto val="1"/>
        <c:lblAlgn val="ctr"/>
        <c:lblOffset val="100"/>
        <c:tickLblSkip val="5"/>
        <c:tickMarkSkip val="5"/>
        <c:noMultiLvlLbl val="0"/>
      </c:catAx>
      <c:valAx>
        <c:axId val="512909768"/>
        <c:scaling>
          <c:orientation val="minMax"/>
        </c:scaling>
        <c:delete val="0"/>
        <c:axPos val="l"/>
        <c:majorGridlines/>
        <c:title>
          <c:tx>
            <c:rich>
              <a:bodyPr rot="-5400000" vert="horz"/>
              <a:lstStyle/>
              <a:p>
                <a:pPr>
                  <a:defRPr sz="900"/>
                </a:pPr>
                <a:r>
                  <a:rPr lang="en-US" sz="900"/>
                  <a:t>Min</a:t>
                </a:r>
                <a:r>
                  <a:rPr lang="en-US" sz="900" baseline="0"/>
                  <a:t> Temperature (</a:t>
                </a:r>
                <a:r>
                  <a:rPr lang="en-US" sz="900" baseline="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2904456"/>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a:t>Winter Average State-Wide</a:t>
            </a:r>
            <a:r>
              <a:rPr lang="en-US" sz="1200" baseline="0"/>
              <a:t> Temperature Maximum</a:t>
            </a:r>
            <a:endParaRPr lang="en-US" sz="1200"/>
          </a:p>
        </c:rich>
      </c:tx>
      <c:layout/>
      <c:overlay val="0"/>
    </c:title>
    <c:autoTitleDeleted val="0"/>
    <c:plotArea>
      <c:layout>
        <c:manualLayout>
          <c:layoutTarget val="inner"/>
          <c:xMode val="edge"/>
          <c:yMode val="edge"/>
          <c:x val="0.104769857941244"/>
          <c:y val="0.130000082278116"/>
          <c:w val="0.861325223054157"/>
          <c:h val="0.717519808456545"/>
        </c:manualLayout>
      </c:layout>
      <c:lineChart>
        <c:grouping val="standard"/>
        <c:varyColors val="0"/>
        <c:ser>
          <c:idx val="0"/>
          <c:order val="0"/>
          <c:spPr>
            <a:ln>
              <a:solidFill>
                <a:srgbClr val="C00000"/>
              </a:solidFill>
            </a:ln>
          </c:spPr>
          <c:marker>
            <c:spPr>
              <a:solidFill>
                <a:srgbClr val="C00000"/>
              </a:solidFill>
              <a:ln>
                <a:solidFill>
                  <a:srgbClr val="C00000"/>
                </a:solidFill>
              </a:ln>
            </c:spPr>
          </c:marker>
          <c:trendline>
            <c:trendlineType val="linear"/>
            <c:dispRSqr val="1"/>
            <c:dispEq val="0"/>
            <c:trendlineLbl>
              <c:layout>
                <c:manualLayout>
                  <c:x val="-0.00716500076362086"/>
                  <c:y val="-0.255560108278001"/>
                </c:manualLayout>
              </c:layout>
              <c:numFmt formatCode="General" sourceLinked="0"/>
              <c:txPr>
                <a:bodyPr/>
                <a:lstStyle/>
                <a:p>
                  <a:pPr>
                    <a:defRPr sz="800"/>
                  </a:pPr>
                  <a:endParaRPr lang="en-US"/>
                </a:p>
              </c:txPr>
            </c:trendlineLbl>
          </c:trendline>
          <c:cat>
            <c:numRef>
              <c:f>Sheet1!$A$82:$A$124</c:f>
              <c:numCache>
                <c:formatCode>General</c:formatCode>
                <c:ptCount val="43"/>
                <c:pt idx="0">
                  <c:v>1970.0</c:v>
                </c:pt>
                <c:pt idx="1">
                  <c:v>1971.0</c:v>
                </c:pt>
                <c:pt idx="2">
                  <c:v>1972.0</c:v>
                </c:pt>
                <c:pt idx="3">
                  <c:v>1973.0</c:v>
                </c:pt>
                <c:pt idx="4">
                  <c:v>1974.0</c:v>
                </c:pt>
                <c:pt idx="5">
                  <c:v>1975.0</c:v>
                </c:pt>
                <c:pt idx="6">
                  <c:v>1976.0</c:v>
                </c:pt>
                <c:pt idx="7">
                  <c:v>1977.0</c:v>
                </c:pt>
                <c:pt idx="8">
                  <c:v>1978.0</c:v>
                </c:pt>
                <c:pt idx="9">
                  <c:v>1979.0</c:v>
                </c:pt>
                <c:pt idx="10">
                  <c:v>1980.0</c:v>
                </c:pt>
                <c:pt idx="11">
                  <c:v>1981.0</c:v>
                </c:pt>
                <c:pt idx="12">
                  <c:v>1982.0</c:v>
                </c:pt>
                <c:pt idx="13">
                  <c:v>1983.0</c:v>
                </c:pt>
                <c:pt idx="14">
                  <c:v>1984.0</c:v>
                </c:pt>
                <c:pt idx="15">
                  <c:v>1985.0</c:v>
                </c:pt>
                <c:pt idx="16">
                  <c:v>1986.0</c:v>
                </c:pt>
                <c:pt idx="17">
                  <c:v>1987.0</c:v>
                </c:pt>
                <c:pt idx="18">
                  <c:v>1988.0</c:v>
                </c:pt>
                <c:pt idx="19">
                  <c:v>1989.0</c:v>
                </c:pt>
                <c:pt idx="20">
                  <c:v>1990.0</c:v>
                </c:pt>
                <c:pt idx="21">
                  <c:v>1991.0</c:v>
                </c:pt>
                <c:pt idx="22">
                  <c:v>1992.0</c:v>
                </c:pt>
                <c:pt idx="23">
                  <c:v>1993.0</c:v>
                </c:pt>
                <c:pt idx="24">
                  <c:v>1994.0</c:v>
                </c:pt>
                <c:pt idx="25">
                  <c:v>1995.0</c:v>
                </c:pt>
                <c:pt idx="26">
                  <c:v>1996.0</c:v>
                </c:pt>
                <c:pt idx="27">
                  <c:v>1997.0</c:v>
                </c:pt>
                <c:pt idx="28">
                  <c:v>1998.0</c:v>
                </c:pt>
                <c:pt idx="29">
                  <c:v>1999.0</c:v>
                </c:pt>
                <c:pt idx="30">
                  <c:v>2000.0</c:v>
                </c:pt>
                <c:pt idx="31">
                  <c:v>2001.0</c:v>
                </c:pt>
                <c:pt idx="32">
                  <c:v>2002.0</c:v>
                </c:pt>
                <c:pt idx="33">
                  <c:v>2003.0</c:v>
                </c:pt>
                <c:pt idx="34">
                  <c:v>2004.0</c:v>
                </c:pt>
                <c:pt idx="35">
                  <c:v>2005.0</c:v>
                </c:pt>
                <c:pt idx="36">
                  <c:v>2006.0</c:v>
                </c:pt>
                <c:pt idx="37">
                  <c:v>2007.0</c:v>
                </c:pt>
                <c:pt idx="38">
                  <c:v>2008.0</c:v>
                </c:pt>
                <c:pt idx="39">
                  <c:v>2009.0</c:v>
                </c:pt>
                <c:pt idx="40">
                  <c:v>2010.0</c:v>
                </c:pt>
                <c:pt idx="41">
                  <c:v>2011.0</c:v>
                </c:pt>
                <c:pt idx="42">
                  <c:v>2012.0</c:v>
                </c:pt>
              </c:numCache>
            </c:numRef>
          </c:cat>
          <c:val>
            <c:numRef>
              <c:f>Sheet1!$F$82:$F$124</c:f>
              <c:numCache>
                <c:formatCode>0.00</c:formatCode>
                <c:ptCount val="43"/>
                <c:pt idx="0">
                  <c:v>29.23333333333313</c:v>
                </c:pt>
                <c:pt idx="1">
                  <c:v>29.23666666666666</c:v>
                </c:pt>
                <c:pt idx="2">
                  <c:v>29.64666666666666</c:v>
                </c:pt>
                <c:pt idx="3">
                  <c:v>30.41999999999999</c:v>
                </c:pt>
                <c:pt idx="4">
                  <c:v>30.45666666666667</c:v>
                </c:pt>
                <c:pt idx="5">
                  <c:v>31.13000000000001</c:v>
                </c:pt>
                <c:pt idx="6">
                  <c:v>37.13666666666631</c:v>
                </c:pt>
                <c:pt idx="7">
                  <c:v>29.62</c:v>
                </c:pt>
                <c:pt idx="8">
                  <c:v>23.49</c:v>
                </c:pt>
                <c:pt idx="9">
                  <c:v>21.81333333333328</c:v>
                </c:pt>
                <c:pt idx="10">
                  <c:v>32.84</c:v>
                </c:pt>
                <c:pt idx="11">
                  <c:v>36.32</c:v>
                </c:pt>
                <c:pt idx="12">
                  <c:v>26.68666666666667</c:v>
                </c:pt>
                <c:pt idx="13">
                  <c:v>35.50333333333333</c:v>
                </c:pt>
                <c:pt idx="14">
                  <c:v>28.52666666666667</c:v>
                </c:pt>
                <c:pt idx="15">
                  <c:v>30.49666666666667</c:v>
                </c:pt>
                <c:pt idx="16">
                  <c:v>28.24333333333312</c:v>
                </c:pt>
                <c:pt idx="17">
                  <c:v>37.73000000000001</c:v>
                </c:pt>
                <c:pt idx="18">
                  <c:v>30.23333333333313</c:v>
                </c:pt>
                <c:pt idx="19">
                  <c:v>33.17666666666633</c:v>
                </c:pt>
                <c:pt idx="20">
                  <c:v>34.27</c:v>
                </c:pt>
                <c:pt idx="21">
                  <c:v>30.66</c:v>
                </c:pt>
                <c:pt idx="22">
                  <c:v>36.74666666666633</c:v>
                </c:pt>
                <c:pt idx="23">
                  <c:v>28.15666666666668</c:v>
                </c:pt>
                <c:pt idx="24">
                  <c:v>27.04333333333312</c:v>
                </c:pt>
                <c:pt idx="25">
                  <c:v>32.11333333333334</c:v>
                </c:pt>
                <c:pt idx="26">
                  <c:v>30.36999999999999</c:v>
                </c:pt>
                <c:pt idx="27">
                  <c:v>28.15333333333328</c:v>
                </c:pt>
                <c:pt idx="28">
                  <c:v>35.04</c:v>
                </c:pt>
                <c:pt idx="29">
                  <c:v>35.21666666666631</c:v>
                </c:pt>
                <c:pt idx="30">
                  <c:v>36.58</c:v>
                </c:pt>
                <c:pt idx="31">
                  <c:v>24.89</c:v>
                </c:pt>
                <c:pt idx="32">
                  <c:v>39.36666666666629</c:v>
                </c:pt>
                <c:pt idx="33">
                  <c:v>33.04333333333333</c:v>
                </c:pt>
                <c:pt idx="34">
                  <c:v>30.91999999999999</c:v>
                </c:pt>
                <c:pt idx="35">
                  <c:v>34.11333333333334</c:v>
                </c:pt>
                <c:pt idx="36">
                  <c:v>34.15</c:v>
                </c:pt>
                <c:pt idx="37">
                  <c:v>31.31333333333328</c:v>
                </c:pt>
                <c:pt idx="38">
                  <c:v>26.23666666666667</c:v>
                </c:pt>
                <c:pt idx="39">
                  <c:v>29.28333333333312</c:v>
                </c:pt>
                <c:pt idx="40">
                  <c:v>24.74666666666667</c:v>
                </c:pt>
                <c:pt idx="41">
                  <c:v>27.11666666666667</c:v>
                </c:pt>
                <c:pt idx="42">
                  <c:v>37.94</c:v>
                </c:pt>
              </c:numCache>
            </c:numRef>
          </c:val>
          <c:smooth val="0"/>
        </c:ser>
        <c:dLbls>
          <c:showLegendKey val="0"/>
          <c:showVal val="0"/>
          <c:showCatName val="0"/>
          <c:showSerName val="0"/>
          <c:showPercent val="0"/>
          <c:showBubbleSize val="0"/>
        </c:dLbls>
        <c:marker val="1"/>
        <c:smooth val="0"/>
        <c:axId val="512942600"/>
        <c:axId val="512947880"/>
      </c:lineChart>
      <c:catAx>
        <c:axId val="512942600"/>
        <c:scaling>
          <c:orientation val="minMax"/>
        </c:scaling>
        <c:delete val="0"/>
        <c:axPos val="b"/>
        <c:title>
          <c:tx>
            <c:rich>
              <a:bodyPr/>
              <a:lstStyle/>
              <a:p>
                <a:pPr>
                  <a:defRPr sz="900"/>
                </a:pPr>
                <a:r>
                  <a:rPr lang="en-US" sz="900"/>
                  <a:t>Year</a:t>
                </a:r>
              </a:p>
            </c:rich>
          </c:tx>
          <c:layout/>
          <c:overlay val="0"/>
        </c:title>
        <c:numFmt formatCode="General" sourceLinked="1"/>
        <c:majorTickMark val="out"/>
        <c:minorTickMark val="none"/>
        <c:tickLblPos val="nextTo"/>
        <c:txPr>
          <a:bodyPr/>
          <a:lstStyle/>
          <a:p>
            <a:pPr>
              <a:defRPr sz="800"/>
            </a:pPr>
            <a:endParaRPr lang="en-US"/>
          </a:p>
        </c:txPr>
        <c:crossAx val="512947880"/>
        <c:crosses val="autoZero"/>
        <c:auto val="1"/>
        <c:lblAlgn val="ctr"/>
        <c:lblOffset val="100"/>
        <c:tickLblSkip val="5"/>
        <c:tickMarkSkip val="5"/>
        <c:noMultiLvlLbl val="0"/>
      </c:catAx>
      <c:valAx>
        <c:axId val="512947880"/>
        <c:scaling>
          <c:orientation val="minMax"/>
          <c:min val="15.0"/>
        </c:scaling>
        <c:delete val="0"/>
        <c:axPos val="l"/>
        <c:majorGridlines/>
        <c:title>
          <c:tx>
            <c:rich>
              <a:bodyPr rot="-5400000" vert="horz"/>
              <a:lstStyle/>
              <a:p>
                <a:pPr>
                  <a:defRPr sz="900"/>
                </a:pPr>
                <a:r>
                  <a:rPr lang="en-US" sz="900"/>
                  <a:t>Max Temperature (</a:t>
                </a:r>
                <a:r>
                  <a:rPr lang="en-US" sz="900">
                    <a:latin typeface="Calibri"/>
                  </a:rPr>
                  <a:t>°F)</a:t>
                </a:r>
                <a:endParaRPr lang="en-US" sz="900"/>
              </a:p>
            </c:rich>
          </c:tx>
          <c:layout/>
          <c:overlay val="0"/>
        </c:title>
        <c:numFmt formatCode="0.0" sourceLinked="0"/>
        <c:majorTickMark val="out"/>
        <c:minorTickMark val="none"/>
        <c:tickLblPos val="nextTo"/>
        <c:txPr>
          <a:bodyPr/>
          <a:lstStyle/>
          <a:p>
            <a:pPr>
              <a:defRPr sz="800"/>
            </a:pPr>
            <a:endParaRPr lang="en-US"/>
          </a:p>
        </c:txPr>
        <c:crossAx val="512942600"/>
        <c:crosses val="autoZero"/>
        <c:crossBetween val="between"/>
      </c:valAx>
    </c:plotArea>
    <c:plotVisOnly val="1"/>
    <c:dispBlanksAs val="gap"/>
    <c:showDLblsOverMax val="0"/>
  </c:chart>
  <c:spPr>
    <a:ln>
      <a:solidFill>
        <a:schemeClr val="tx1"/>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8EC09-98C1-4230-A213-FA5AE5122305}" type="datetimeFigureOut">
              <a:rPr lang="en-US" smtClean="0"/>
              <a:pPr/>
              <a:t>3/24/13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C736F-67DC-4AD6-B39F-F449EC149DB4}" type="slidenum">
              <a:rPr lang="en-US" smtClean="0"/>
              <a:pPr/>
              <a:t>‹#›</a:t>
            </a:fld>
            <a:endParaRPr lang="en-US"/>
          </a:p>
        </p:txBody>
      </p:sp>
    </p:spTree>
    <p:extLst>
      <p:ext uri="{BB962C8B-B14F-4D97-AF65-F5344CB8AC3E}">
        <p14:creationId xmlns:p14="http://schemas.microsoft.com/office/powerpoint/2010/main" val="1909692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smtClean="0">
                <a:latin typeface="Arial" pitchFamily="29" charset="0"/>
                <a:ea typeface="ＭＳ Ｐゴシック" pitchFamily="29" charset="-128"/>
                <a:cs typeface="ＭＳ Ｐゴシック" pitchFamily="29" charset="-128"/>
              </a:rPr>
              <a:t>Shown here is the frequency at the end of the century of what we consider now to be a 20 year heat wave. Instead of once every 20 years, these temperatures would be experienced every other year or so over most of the continental US in this business as usual scenario.</a:t>
            </a:r>
          </a:p>
        </p:txBody>
      </p:sp>
      <p:sp>
        <p:nvSpPr>
          <p:cNvPr id="57348" name="Slide Number Placeholder 3"/>
          <p:cNvSpPr>
            <a:spLocks noGrp="1"/>
          </p:cNvSpPr>
          <p:nvPr>
            <p:ph type="sldNum" sz="quarter" idx="5"/>
          </p:nvPr>
        </p:nvSpPr>
        <p:spPr bwMode="auto">
          <a:noFill/>
          <a:ln>
            <a:miter lim="800000"/>
            <a:headEnd/>
            <a:tailEnd/>
          </a:ln>
        </p:spPr>
        <p:txBody>
          <a:bodyPr/>
          <a:lstStyle/>
          <a:p>
            <a:fld id="{1F4C9523-2771-8D45-A6FE-2F89889506FD}" type="slidenum">
              <a:rPr lang="en-US" smtClean="0">
                <a:latin typeface="Arial" pitchFamily="29" charset="0"/>
                <a:ea typeface="ＭＳ Ｐゴシック" pitchFamily="29" charset="-128"/>
                <a:cs typeface="ＭＳ Ｐゴシック" pitchFamily="29" charset="-128"/>
              </a:rPr>
              <a:pPr/>
              <a:t>37</a:t>
            </a:fld>
            <a:endParaRPr lang="en-US" smtClean="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6C736F-67DC-4AD6-B39F-F449EC149DB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14</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15</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16</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DB10FE5F-8D22-2645-9084-B85E657F9925}" type="slidenum">
              <a:rPr lang="en-US">
                <a:latin typeface="Times New Roman" pitchFamily="29" charset="0"/>
                <a:ea typeface="Times New Roman" pitchFamily="29" charset="0"/>
                <a:cs typeface="Times New Roman" pitchFamily="29" charset="0"/>
              </a:rPr>
              <a:pPr/>
              <a:t>31</a:t>
            </a:fld>
            <a:endParaRPr lang="en-US">
              <a:latin typeface="Times New Roman" pitchFamily="29" charset="0"/>
              <a:ea typeface="Times New Roman" pitchFamily="29" charset="0"/>
              <a:cs typeface="Times New Roman" pitchFamily="29"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noFill/>
        </p:spPr>
        <p:txBody>
          <a:bodyPr/>
          <a:lstStyle/>
          <a:p>
            <a:fld id="{A003D0E5-908D-7B47-BABF-78942412DE3C}" type="slidenum">
              <a:rPr lang="en-US"/>
              <a:pPr/>
              <a:t>32</a:t>
            </a:fld>
            <a:endParaRPr lang="en-US"/>
          </a:p>
        </p:txBody>
      </p:sp>
      <p:sp>
        <p:nvSpPr>
          <p:cNvPr id="65539" name="Rectangle 2"/>
          <p:cNvSpPr>
            <a:spLocks noGrp="1" noRot="1" noChangeAspect="1" noChangeArrowheads="1"/>
          </p:cNvSpPr>
          <p:nvPr>
            <p:ph type="sldImg"/>
          </p:nvPr>
        </p:nvSpPr>
        <p:spPr>
          <a:xfrm>
            <a:off x="1150938" y="692150"/>
            <a:ext cx="4556125" cy="3416300"/>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34</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35</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58335-179D-0D45-BDC9-9A615D158F0F}" type="datetimeFigureOut">
              <a:rPr lang="en-US" smtClean="0"/>
              <a:pPr/>
              <a:t>3/24/13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58335-179D-0D45-BDC9-9A615D158F0F}" type="datetimeFigureOut">
              <a:rPr lang="en-US" smtClean="0"/>
              <a:pPr/>
              <a:t>3/24/13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58335-179D-0D45-BDC9-9A615D158F0F}" type="datetimeFigureOut">
              <a:rPr lang="en-US" smtClean="0"/>
              <a:pPr/>
              <a:t>3/24/13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7806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17824"/>
            <a:ext cx="4040188"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7806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17824"/>
            <a:ext cx="4041775"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58335-179D-0D45-BDC9-9A615D158F0F}" type="datetimeFigureOut">
              <a:rPr lang="en-US" smtClean="0"/>
              <a:pPr/>
              <a:t>3/24/13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58335-179D-0D45-BDC9-9A615D158F0F}" type="datetimeFigureOut">
              <a:rPr lang="en-US" smtClean="0"/>
              <a:pPr/>
              <a:t>3/24/13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58335-179D-0D45-BDC9-9A615D158F0F}" type="datetimeFigureOut">
              <a:rPr lang="en-US" smtClean="0"/>
              <a:pPr/>
              <a:t>3/24/13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8100"/>
            <a:ext cx="3008313" cy="7493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01751"/>
            <a:ext cx="5111750" cy="5035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79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58335-179D-0D45-BDC9-9A615D158F0F}" type="datetimeFigureOut">
              <a:rPr lang="en-US" smtClean="0"/>
              <a:pPr/>
              <a:t>3/24/13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SP World.eps"/>
          <p:cNvPicPr>
            <a:picLocks noChangeAspect="1"/>
          </p:cNvPicPr>
          <p:nvPr userDrawn="1"/>
        </p:nvPicPr>
        <p:blipFill>
          <a:blip r:embed="rId2"/>
          <a:stretch>
            <a:fillRect/>
          </a:stretch>
        </p:blipFill>
        <p:spPr>
          <a:xfrm>
            <a:off x="1771261" y="469900"/>
            <a:ext cx="8875059" cy="6858000"/>
          </a:xfrm>
          <a:prstGeom prst="rect">
            <a:avLst/>
          </a:prstGeom>
        </p:spPr>
      </p:pic>
      <p:sp>
        <p:nvSpPr>
          <p:cNvPr id="2" name="Date Placeholder 1"/>
          <p:cNvSpPr>
            <a:spLocks noGrp="1"/>
          </p:cNvSpPr>
          <p:nvPr>
            <p:ph type="dt" sz="half" idx="10"/>
          </p:nvPr>
        </p:nvSpPr>
        <p:spPr/>
        <p:txBody>
          <a:bodyPr/>
          <a:lstStyle/>
          <a:p>
            <a:fld id="{1EC58335-179D-0D45-BDC9-9A615D158F0F}" type="datetimeFigureOut">
              <a:rPr lang="en-US" smtClean="0"/>
              <a:pPr/>
              <a:t>3/24/13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pic>
        <p:nvPicPr>
          <p:cNvPr id="7" name="Picture 6" descr="CSP Footer.jpg"/>
          <p:cNvPicPr>
            <a:picLocks noChangeAspect="1"/>
          </p:cNvPicPr>
          <p:nvPr userDrawn="1"/>
        </p:nvPicPr>
        <p:blipFill>
          <a:blip r:embed="rId3"/>
          <a:stretch>
            <a:fillRect/>
          </a:stretch>
        </p:blipFill>
        <p:spPr>
          <a:xfrm>
            <a:off x="0" y="0"/>
            <a:ext cx="9144000" cy="1146048"/>
          </a:xfrm>
          <a:prstGeom prst="rect">
            <a:avLst/>
          </a:prstGeom>
        </p:spPr>
      </p:pic>
      <p:sp>
        <p:nvSpPr>
          <p:cNvPr id="8" name="Subtitle 2"/>
          <p:cNvSpPr>
            <a:spLocks noGrp="1"/>
          </p:cNvSpPr>
          <p:nvPr>
            <p:ph type="subTitle" idx="1"/>
          </p:nvPr>
        </p:nvSpPr>
        <p:spPr>
          <a:xfrm>
            <a:off x="457202" y="1490165"/>
            <a:ext cx="2847274" cy="5016995"/>
          </a:xfrm>
        </p:spPr>
        <p:txBody>
          <a:bodyPr/>
          <a:lstStyle>
            <a:lvl1pPr marL="0" indent="0" algn="r">
              <a:buNone/>
              <a:defRPr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03D1DB7A-9C89-8D4C-9F92-88488764DBBF}" type="datetime1">
              <a:rPr lang="en-US"/>
              <a:pPr>
                <a:defRPr/>
              </a:pPr>
              <a:t>3/24/13</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wrap="square"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B0D71170-C287-C048-BA3E-2D047EB6B506}" type="slidenum">
              <a:rPr lang="en-US"/>
              <a:pPr>
                <a:defRPr/>
              </a:pPr>
              <a:t>‹#›</a:t>
            </a:fld>
            <a:endParaRPr lang="en-US"/>
          </a:p>
        </p:txBody>
      </p:sp>
    </p:spTree>
    <p:extLst>
      <p:ext uri="{BB962C8B-B14F-4D97-AF65-F5344CB8AC3E}">
        <p14:creationId xmlns:p14="http://schemas.microsoft.com/office/powerpoint/2010/main" val="1236061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9318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63762"/>
            <a:ext cx="8229600" cy="4330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507161"/>
            <a:ext cx="874972" cy="227014"/>
          </a:xfrm>
          <a:prstGeom prst="rect">
            <a:avLst/>
          </a:prstGeom>
        </p:spPr>
        <p:txBody>
          <a:bodyPr vert="horz" lIns="91440" tIns="45720" rIns="91440" bIns="45720" rtlCol="0" anchor="ctr"/>
          <a:lstStyle>
            <a:lvl1pPr algn="r">
              <a:defRPr sz="1200">
                <a:solidFill>
                  <a:srgbClr val="000000"/>
                </a:solidFill>
              </a:defRPr>
            </a:lvl1pPr>
          </a:lstStyle>
          <a:p>
            <a:fld id="{1EC58335-179D-0D45-BDC9-9A615D158F0F}" type="datetimeFigureOut">
              <a:rPr lang="en-US" smtClean="0"/>
              <a:pPr/>
              <a:t>3/24/13</a:t>
            </a:fld>
            <a:endParaRPr lang="en-US" dirty="0"/>
          </a:p>
        </p:txBody>
      </p:sp>
      <p:sp>
        <p:nvSpPr>
          <p:cNvPr id="5" name="Footer Placeholder 4"/>
          <p:cNvSpPr>
            <a:spLocks noGrp="1"/>
          </p:cNvSpPr>
          <p:nvPr>
            <p:ph type="ftr" sz="quarter" idx="3"/>
          </p:nvPr>
        </p:nvSpPr>
        <p:spPr>
          <a:xfrm>
            <a:off x="1332173" y="6507161"/>
            <a:ext cx="2895600" cy="227014"/>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202873" y="6507161"/>
            <a:ext cx="483926" cy="227014"/>
          </a:xfrm>
          <a:prstGeom prst="rect">
            <a:avLst/>
          </a:prstGeom>
        </p:spPr>
        <p:txBody>
          <a:bodyPr vert="horz" lIns="91440" tIns="45720" rIns="91440" bIns="45720" rtlCol="0" anchor="ctr"/>
          <a:lstStyle>
            <a:lvl1pPr algn="r">
              <a:defRPr sz="1200">
                <a:solidFill>
                  <a:srgbClr val="000000"/>
                </a:solidFill>
              </a:defRPr>
            </a:lvl1pPr>
          </a:lstStyle>
          <a:p>
            <a:fld id="{DA1FB041-706C-CF48-8DEF-97EEE89FE4FF}" type="slidenum">
              <a:rPr lang="en-US" smtClean="0"/>
              <a:pPr/>
              <a:t>‹#›</a:t>
            </a:fld>
            <a:endParaRPr lang="en-US" dirty="0"/>
          </a:p>
        </p:txBody>
      </p:sp>
      <p:pic>
        <p:nvPicPr>
          <p:cNvPr id="8" name="Picture 7" descr="CSP Footer.jpg"/>
          <p:cNvPicPr>
            <a:picLocks noChangeAspect="1"/>
          </p:cNvPicPr>
          <p:nvPr userDrawn="1"/>
        </p:nvPicPr>
        <p:blipFill>
          <a:blip r:embed="rId11"/>
          <a:stretch>
            <a:fillRect/>
          </a:stretch>
        </p:blipFill>
        <p:spPr>
          <a:xfrm>
            <a:off x="0" y="0"/>
            <a:ext cx="9144000" cy="11460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3" r:id="rId8"/>
    <p:sldLayoutId id="2147483665" r:id="rId9"/>
  </p:sldLayoutIdLst>
  <p:txStyles>
    <p:titleStyle>
      <a:lvl1pPr algn="l" defTabSz="457200" rtl="0" eaLnBrk="1" latinLnBrk="0" hangingPunct="1">
        <a:spcBef>
          <a:spcPct val="0"/>
        </a:spcBef>
        <a:buNone/>
        <a:defRPr sz="3600" b="1" kern="1200">
          <a:solidFill>
            <a:srgbClr val="0067AC"/>
          </a:solidFill>
          <a:latin typeface="Arial"/>
          <a:ea typeface="+mj-ea"/>
          <a:cs typeface="Arial"/>
        </a:defRPr>
      </a:lvl1pPr>
    </p:titleStyle>
    <p:bodyStyle>
      <a:lvl1pPr marL="342900" indent="-342900" algn="l" defTabSz="457200" rtl="0" eaLnBrk="1" latinLnBrk="0" hangingPunct="1">
        <a:spcBef>
          <a:spcPct val="20000"/>
        </a:spcBef>
        <a:buFontTx/>
        <a:buNone/>
        <a:defRPr sz="2800" kern="1200">
          <a:solidFill>
            <a:schemeClr val="tx1"/>
          </a:solidFill>
          <a:latin typeface="Arial"/>
          <a:ea typeface="+mn-ea"/>
          <a:cs typeface="Arial"/>
        </a:defRPr>
      </a:lvl1pPr>
      <a:lvl2pPr marL="292100" indent="-292100" algn="l" defTabSz="457200" rtl="0" eaLnBrk="1" latinLnBrk="0" hangingPunct="1">
        <a:spcBef>
          <a:spcPct val="20000"/>
        </a:spcBef>
        <a:buClr>
          <a:srgbClr val="708F24"/>
        </a:buClr>
        <a:buFont typeface="Arial"/>
        <a:buChar char="•"/>
        <a:defRPr sz="2500" kern="1200">
          <a:solidFill>
            <a:schemeClr val="tx1"/>
          </a:solidFill>
          <a:latin typeface="Arial"/>
          <a:ea typeface="+mn-ea"/>
          <a:cs typeface="Arial"/>
        </a:defRPr>
      </a:lvl2pPr>
      <a:lvl3pPr marL="635000" indent="-342900" algn="l" defTabSz="457200" rtl="0" eaLnBrk="1" latinLnBrk="0" hangingPunct="1">
        <a:spcBef>
          <a:spcPct val="20000"/>
        </a:spcBef>
        <a:buClr>
          <a:srgbClr val="708F24"/>
        </a:buClr>
        <a:buFont typeface="Arial"/>
        <a:buChar char="•"/>
        <a:defRPr sz="2200" kern="1200">
          <a:solidFill>
            <a:schemeClr val="tx1"/>
          </a:solidFill>
          <a:latin typeface="Arial"/>
          <a:ea typeface="+mn-ea"/>
          <a:cs typeface="Arial"/>
        </a:defRPr>
      </a:lvl3pPr>
      <a:lvl4pPr marL="977900" indent="-342900" algn="l" defTabSz="457200" rtl="0" eaLnBrk="1" latinLnBrk="0" hangingPunct="1">
        <a:spcBef>
          <a:spcPct val="20000"/>
        </a:spcBef>
        <a:buClr>
          <a:srgbClr val="708F24"/>
        </a:buClr>
        <a:buFont typeface="Arial"/>
        <a:buChar char="•"/>
        <a:defRPr sz="1800" kern="1200">
          <a:solidFill>
            <a:schemeClr val="tx1"/>
          </a:solidFill>
          <a:latin typeface="Arial"/>
          <a:ea typeface="+mn-ea"/>
          <a:cs typeface="Arial"/>
        </a:defRPr>
      </a:lvl4pPr>
      <a:lvl5pPr marL="1257300" indent="-279400" algn="l" defTabSz="457200" rtl="0" eaLnBrk="1" latinLnBrk="0" hangingPunct="1">
        <a:spcBef>
          <a:spcPct val="20000"/>
        </a:spcBef>
        <a:buClr>
          <a:srgbClr val="708F24"/>
        </a:buClr>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1" Type="http://schemas.openxmlformats.org/officeDocument/2006/relationships/slideLayout" Target="../slideLayouts/slideLayout6.xml"/><Relationship Id="rId2" Type="http://schemas.openxmlformats.org/officeDocument/2006/relationships/chart" Target="../charts/char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chart" Target="../charts/char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chart" Target="../charts/char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chart" Target="../charts/char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 Id="rId3" Type="http://schemas.openxmlformats.org/officeDocument/2006/relationships/image" Target="../media/image5.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hyperlink" Target="http://www.economics-ejournal.org/economics/discussionpapers/2013-17"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hyperlink" Target="http://www.economics-ejournal.org/economics/discussionpapers/2013-17"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hyperlink" Target="http://www.economics-ejournal.org/economics/discussionpapers/2013-17"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7.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37.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37.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37.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37.tif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37.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37.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rcc.isws.illinois.edu/webinars.ht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tif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limate.engineering.iastate.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6.xml"/><Relationship Id="rId2"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lobe_west_2048"/>
          <p:cNvPicPr>
            <a:picLocks noChangeAspect="1" noChangeArrowheads="1"/>
          </p:cNvPicPr>
          <p:nvPr/>
        </p:nvPicPr>
        <p:blipFill>
          <a:blip r:embed="rId3"/>
          <a:srcRect t="11476" b="13521"/>
          <a:stretch>
            <a:fillRect/>
          </a:stretch>
        </p:blipFill>
        <p:spPr bwMode="auto">
          <a:xfrm>
            <a:off x="0" y="0"/>
            <a:ext cx="9144000" cy="6858000"/>
          </a:xfrm>
          <a:prstGeom prst="rect">
            <a:avLst/>
          </a:prstGeom>
          <a:noFill/>
          <a:ln w="9525">
            <a:noFill/>
            <a:miter lim="800000"/>
            <a:headEnd/>
            <a:tailEnd/>
          </a:ln>
        </p:spPr>
      </p:pic>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spTree>
    <p:extLst>
      <p:ext uri="{BB962C8B-B14F-4D97-AF65-F5344CB8AC3E}">
        <p14:creationId xmlns:p14="http://schemas.microsoft.com/office/powerpoint/2010/main" val="13023027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617181302"/>
              </p:ext>
            </p:extLst>
          </p:nvPr>
        </p:nvGraphicFramePr>
        <p:xfrm>
          <a:off x="0" y="1295401"/>
          <a:ext cx="4480560" cy="256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3682047181"/>
              </p:ext>
            </p:extLst>
          </p:nvPr>
        </p:nvGraphicFramePr>
        <p:xfrm>
          <a:off x="4663440" y="1295401"/>
          <a:ext cx="448056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671823" y="4080933"/>
          <a:ext cx="4472177" cy="2560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0" y="4080933"/>
          <a:ext cx="4480559" cy="2560320"/>
        </p:xfrm>
        <a:graphic>
          <a:graphicData uri="http://schemas.openxmlformats.org/drawingml/2006/chart">
            <c:chart xmlns:c="http://schemas.openxmlformats.org/drawingml/2006/chart" xmlns:r="http://schemas.openxmlformats.org/officeDocument/2006/relationships" r:id="rId5"/>
          </a:graphicData>
        </a:graphic>
      </p:graphicFrame>
      <p:sp>
        <p:nvSpPr>
          <p:cNvPr id="10" name="Oval 9"/>
          <p:cNvSpPr/>
          <p:nvPr/>
        </p:nvSpPr>
        <p:spPr>
          <a:xfrm>
            <a:off x="4824700" y="3714047"/>
            <a:ext cx="4319300" cy="283730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7909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graphicFrame>
        <p:nvGraphicFramePr>
          <p:cNvPr id="4" name="Chart 3"/>
          <p:cNvGraphicFramePr>
            <a:graphicFrameLocks/>
          </p:cNvGraphicFramePr>
          <p:nvPr>
            <p:extLst>
              <p:ext uri="{D42A27DB-BD31-4B8C-83A1-F6EECF244321}">
                <p14:modId xmlns:p14="http://schemas.microsoft.com/office/powerpoint/2010/main" val="3252709752"/>
              </p:ext>
            </p:extLst>
          </p:nvPr>
        </p:nvGraphicFramePr>
        <p:xfrm>
          <a:off x="0" y="2038350"/>
          <a:ext cx="9144000" cy="4819650"/>
        </p:xfrm>
        <a:graphic>
          <a:graphicData uri="http://schemas.openxmlformats.org/drawingml/2006/chart">
            <c:chart xmlns:c="http://schemas.openxmlformats.org/drawingml/2006/chart" xmlns:r="http://schemas.openxmlformats.org/officeDocument/2006/relationships" r:id="rId2"/>
          </a:graphicData>
        </a:graphic>
      </p:graphicFrame>
      <p:sp>
        <p:nvSpPr>
          <p:cNvPr id="3" name="Oval 2"/>
          <p:cNvSpPr/>
          <p:nvPr/>
        </p:nvSpPr>
        <p:spPr>
          <a:xfrm flipH="1">
            <a:off x="8666534" y="4698474"/>
            <a:ext cx="65930" cy="64026"/>
          </a:xfrm>
          <a:prstGeom prst="ellipse">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8732464" y="4762500"/>
            <a:ext cx="151145" cy="2602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553093" y="4921168"/>
            <a:ext cx="590907" cy="338554"/>
          </a:xfrm>
          <a:prstGeom prst="rect">
            <a:avLst/>
          </a:prstGeom>
        </p:spPr>
        <p:txBody>
          <a:bodyPr wrap="square">
            <a:spAutoFit/>
          </a:bodyPr>
          <a:lstStyle/>
          <a:p>
            <a:r>
              <a:rPr lang="en-US" sz="1600" b="1" dirty="0" smtClean="0">
                <a:solidFill>
                  <a:srgbClr val="FF0000"/>
                </a:solidFill>
              </a:rPr>
              <a:t>2012</a:t>
            </a:r>
            <a:endParaRPr lang="en-US" sz="1600" b="1" dirty="0">
              <a:solidFill>
                <a:srgbClr val="FF0000"/>
              </a:solidFill>
            </a:endParaRPr>
          </a:p>
        </p:txBody>
      </p:sp>
    </p:spTree>
    <p:extLst>
      <p:ext uri="{BB962C8B-B14F-4D97-AF65-F5344CB8AC3E}">
        <p14:creationId xmlns:p14="http://schemas.microsoft.com/office/powerpoint/2010/main" val="11890272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graphicFrame>
        <p:nvGraphicFramePr>
          <p:cNvPr id="4" name="Chart 3"/>
          <p:cNvGraphicFramePr>
            <a:graphicFrameLocks/>
          </p:cNvGraphicFramePr>
          <p:nvPr>
            <p:extLst>
              <p:ext uri="{D42A27DB-BD31-4B8C-83A1-F6EECF244321}">
                <p14:modId xmlns:p14="http://schemas.microsoft.com/office/powerpoint/2010/main" val="2720037112"/>
              </p:ext>
            </p:extLst>
          </p:nvPr>
        </p:nvGraphicFramePr>
        <p:xfrm>
          <a:off x="0" y="2038350"/>
          <a:ext cx="9144000" cy="4819650"/>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3"/>
          <p:cNvSpPr>
            <a:spLocks noChangeArrowheads="1"/>
          </p:cNvSpPr>
          <p:nvPr/>
        </p:nvSpPr>
        <p:spPr bwMode="auto">
          <a:xfrm>
            <a:off x="1263468" y="3015387"/>
            <a:ext cx="3003731" cy="537438"/>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2" name="Rectangle 1"/>
          <p:cNvSpPr/>
          <p:nvPr/>
        </p:nvSpPr>
        <p:spPr>
          <a:xfrm>
            <a:off x="2364137" y="3015387"/>
            <a:ext cx="867470" cy="369332"/>
          </a:xfrm>
          <a:prstGeom prst="rect">
            <a:avLst/>
          </a:prstGeom>
        </p:spPr>
        <p:txBody>
          <a:bodyPr wrap="none">
            <a:spAutoFit/>
          </a:bodyPr>
          <a:lstStyle/>
          <a:p>
            <a:r>
              <a:rPr lang="en-US" b="1" dirty="0">
                <a:solidFill>
                  <a:srgbClr val="FF0000"/>
                </a:solidFill>
              </a:rPr>
              <a:t>3</a:t>
            </a:r>
            <a:r>
              <a:rPr lang="en-US" b="1" dirty="0" smtClean="0">
                <a:solidFill>
                  <a:srgbClr val="FF0000"/>
                </a:solidFill>
              </a:rPr>
              <a:t> years</a:t>
            </a:r>
            <a:endParaRPr lang="en-US" b="1" dirty="0">
              <a:solidFill>
                <a:srgbClr val="FF0000"/>
              </a:solidFill>
            </a:endParaRPr>
          </a:p>
        </p:txBody>
      </p:sp>
      <p:sp>
        <p:nvSpPr>
          <p:cNvPr id="6" name="TextBox 4"/>
          <p:cNvSpPr txBox="1">
            <a:spLocks noChangeArrowheads="1"/>
          </p:cNvSpPr>
          <p:nvPr/>
        </p:nvSpPr>
        <p:spPr bwMode="auto">
          <a:xfrm>
            <a:off x="2891366" y="2542661"/>
            <a:ext cx="2514600" cy="461665"/>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Totals above 40”</a:t>
            </a:r>
          </a:p>
        </p:txBody>
      </p:sp>
      <p:sp>
        <p:nvSpPr>
          <p:cNvPr id="7" name="Oval 3"/>
          <p:cNvSpPr>
            <a:spLocks noChangeArrowheads="1"/>
          </p:cNvSpPr>
          <p:nvPr/>
        </p:nvSpPr>
        <p:spPr bwMode="auto">
          <a:xfrm>
            <a:off x="5105400" y="2907479"/>
            <a:ext cx="3810000" cy="753535"/>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3" name="Rectangle 12"/>
          <p:cNvSpPr/>
          <p:nvPr/>
        </p:nvSpPr>
        <p:spPr>
          <a:xfrm>
            <a:off x="6644400" y="3082397"/>
            <a:ext cx="867470" cy="369332"/>
          </a:xfrm>
          <a:prstGeom prst="rect">
            <a:avLst/>
          </a:prstGeom>
        </p:spPr>
        <p:txBody>
          <a:bodyPr wrap="none">
            <a:spAutoFit/>
          </a:bodyPr>
          <a:lstStyle/>
          <a:p>
            <a:r>
              <a:rPr lang="en-US" b="1" dirty="0">
                <a:solidFill>
                  <a:srgbClr val="FF0000"/>
                </a:solidFill>
              </a:rPr>
              <a:t>5</a:t>
            </a:r>
            <a:r>
              <a:rPr lang="en-US" b="1" dirty="0" smtClean="0">
                <a:solidFill>
                  <a:srgbClr val="FF0000"/>
                </a:solidFill>
              </a:rPr>
              <a:t> years</a:t>
            </a:r>
            <a:endParaRPr lang="en-US" b="1" dirty="0">
              <a:solidFill>
                <a:srgbClr val="FF0000"/>
              </a:solidFill>
            </a:endParaRPr>
          </a:p>
        </p:txBody>
      </p:sp>
      <p:sp>
        <p:nvSpPr>
          <p:cNvPr id="3" name="Oval 2"/>
          <p:cNvSpPr/>
          <p:nvPr/>
        </p:nvSpPr>
        <p:spPr>
          <a:xfrm flipH="1">
            <a:off x="8666534" y="4698474"/>
            <a:ext cx="65930" cy="64026"/>
          </a:xfrm>
          <a:prstGeom prst="ellipse">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8732464" y="4762500"/>
            <a:ext cx="151145" cy="2602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553093" y="4921168"/>
            <a:ext cx="590907" cy="338554"/>
          </a:xfrm>
          <a:prstGeom prst="rect">
            <a:avLst/>
          </a:prstGeom>
        </p:spPr>
        <p:txBody>
          <a:bodyPr wrap="square">
            <a:spAutoFit/>
          </a:bodyPr>
          <a:lstStyle/>
          <a:p>
            <a:r>
              <a:rPr lang="en-US" sz="1600" b="1" dirty="0" smtClean="0">
                <a:solidFill>
                  <a:srgbClr val="FF0000"/>
                </a:solidFill>
              </a:rPr>
              <a:t>2012</a:t>
            </a:r>
            <a:endParaRPr lang="en-US" sz="1600" b="1" dirty="0">
              <a:solidFill>
                <a:srgbClr val="FF0000"/>
              </a:solidFill>
            </a:endParaRPr>
          </a:p>
        </p:txBody>
      </p:sp>
    </p:spTree>
    <p:extLst>
      <p:ext uri="{BB962C8B-B14F-4D97-AF65-F5344CB8AC3E}">
        <p14:creationId xmlns:p14="http://schemas.microsoft.com/office/powerpoint/2010/main" val="23117858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graphicFrame>
        <p:nvGraphicFramePr>
          <p:cNvPr id="4" name="Chart 3"/>
          <p:cNvGraphicFramePr>
            <a:graphicFrameLocks/>
          </p:cNvGraphicFramePr>
          <p:nvPr>
            <p:extLst>
              <p:ext uri="{D42A27DB-BD31-4B8C-83A1-F6EECF244321}">
                <p14:modId xmlns:p14="http://schemas.microsoft.com/office/powerpoint/2010/main" val="568229268"/>
              </p:ext>
            </p:extLst>
          </p:nvPr>
        </p:nvGraphicFramePr>
        <p:xfrm>
          <a:off x="0" y="2038350"/>
          <a:ext cx="9144000" cy="4819650"/>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3"/>
          <p:cNvSpPr>
            <a:spLocks noChangeArrowheads="1"/>
          </p:cNvSpPr>
          <p:nvPr/>
        </p:nvSpPr>
        <p:spPr bwMode="auto">
          <a:xfrm>
            <a:off x="1263468" y="3015387"/>
            <a:ext cx="3003731" cy="537438"/>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2" name="Rectangle 1"/>
          <p:cNvSpPr/>
          <p:nvPr/>
        </p:nvSpPr>
        <p:spPr>
          <a:xfrm>
            <a:off x="2364137" y="3015387"/>
            <a:ext cx="867470" cy="369332"/>
          </a:xfrm>
          <a:prstGeom prst="rect">
            <a:avLst/>
          </a:prstGeom>
        </p:spPr>
        <p:txBody>
          <a:bodyPr wrap="none">
            <a:spAutoFit/>
          </a:bodyPr>
          <a:lstStyle/>
          <a:p>
            <a:r>
              <a:rPr lang="en-US" b="1" dirty="0">
                <a:solidFill>
                  <a:srgbClr val="FF0000"/>
                </a:solidFill>
              </a:rPr>
              <a:t>3</a:t>
            </a:r>
            <a:r>
              <a:rPr lang="en-US" b="1" dirty="0" smtClean="0">
                <a:solidFill>
                  <a:srgbClr val="FF0000"/>
                </a:solidFill>
              </a:rPr>
              <a:t> years</a:t>
            </a:r>
            <a:endParaRPr lang="en-US" b="1" dirty="0">
              <a:solidFill>
                <a:srgbClr val="FF0000"/>
              </a:solidFill>
            </a:endParaRPr>
          </a:p>
        </p:txBody>
      </p:sp>
      <p:sp>
        <p:nvSpPr>
          <p:cNvPr id="6" name="TextBox 4"/>
          <p:cNvSpPr txBox="1">
            <a:spLocks noChangeArrowheads="1"/>
          </p:cNvSpPr>
          <p:nvPr/>
        </p:nvSpPr>
        <p:spPr bwMode="auto">
          <a:xfrm>
            <a:off x="2891366" y="2542661"/>
            <a:ext cx="2514600" cy="461665"/>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Totals above 40”</a:t>
            </a:r>
          </a:p>
        </p:txBody>
      </p:sp>
      <p:sp>
        <p:nvSpPr>
          <p:cNvPr id="7" name="Oval 3"/>
          <p:cNvSpPr>
            <a:spLocks noChangeArrowheads="1"/>
          </p:cNvSpPr>
          <p:nvPr/>
        </p:nvSpPr>
        <p:spPr bwMode="auto">
          <a:xfrm>
            <a:off x="5105400" y="2907479"/>
            <a:ext cx="3810000" cy="753535"/>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3" name="Rectangle 12"/>
          <p:cNvSpPr/>
          <p:nvPr/>
        </p:nvSpPr>
        <p:spPr>
          <a:xfrm>
            <a:off x="6644400" y="3082397"/>
            <a:ext cx="867470" cy="369332"/>
          </a:xfrm>
          <a:prstGeom prst="rect">
            <a:avLst/>
          </a:prstGeom>
        </p:spPr>
        <p:txBody>
          <a:bodyPr wrap="none">
            <a:spAutoFit/>
          </a:bodyPr>
          <a:lstStyle/>
          <a:p>
            <a:r>
              <a:rPr lang="en-US" b="1" dirty="0">
                <a:solidFill>
                  <a:srgbClr val="FF0000"/>
                </a:solidFill>
              </a:rPr>
              <a:t>5</a:t>
            </a:r>
            <a:r>
              <a:rPr lang="en-US" b="1" dirty="0" smtClean="0">
                <a:solidFill>
                  <a:srgbClr val="FF0000"/>
                </a:solidFill>
              </a:rPr>
              <a:t> years</a:t>
            </a:r>
            <a:endParaRPr lang="en-US" b="1" dirty="0">
              <a:solidFill>
                <a:srgbClr val="FF0000"/>
              </a:solidFill>
            </a:endParaRPr>
          </a:p>
        </p:txBody>
      </p:sp>
      <p:sp>
        <p:nvSpPr>
          <p:cNvPr id="3" name="Oval 2"/>
          <p:cNvSpPr/>
          <p:nvPr/>
        </p:nvSpPr>
        <p:spPr>
          <a:xfrm flipH="1">
            <a:off x="8666534" y="4698474"/>
            <a:ext cx="65930" cy="64026"/>
          </a:xfrm>
          <a:prstGeom prst="ellipse">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553093" y="4921168"/>
            <a:ext cx="590907" cy="338554"/>
          </a:xfrm>
          <a:prstGeom prst="rect">
            <a:avLst/>
          </a:prstGeom>
        </p:spPr>
        <p:txBody>
          <a:bodyPr wrap="square">
            <a:spAutoFit/>
          </a:bodyPr>
          <a:lstStyle/>
          <a:p>
            <a:r>
              <a:rPr lang="en-US" sz="1600" b="1" dirty="0" smtClean="0">
                <a:solidFill>
                  <a:srgbClr val="FF0000"/>
                </a:solidFill>
              </a:rPr>
              <a:t>2012</a:t>
            </a:r>
            <a:endParaRPr lang="en-US" sz="1600" b="1" dirty="0">
              <a:solidFill>
                <a:srgbClr val="FF0000"/>
              </a:solidFill>
            </a:endParaRPr>
          </a:p>
        </p:txBody>
      </p:sp>
      <p:cxnSp>
        <p:nvCxnSpPr>
          <p:cNvPr id="17" name="Straight Arrow Connector 16"/>
          <p:cNvCxnSpPr/>
          <p:nvPr/>
        </p:nvCxnSpPr>
        <p:spPr>
          <a:xfrm flipH="1" flipV="1">
            <a:off x="8732464" y="4762500"/>
            <a:ext cx="151145" cy="2602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Left Brace 9"/>
          <p:cNvSpPr>
            <a:spLocks/>
          </p:cNvSpPr>
          <p:nvPr/>
        </p:nvSpPr>
        <p:spPr bwMode="auto">
          <a:xfrm rot="5400000" flipH="1">
            <a:off x="7854769" y="4343301"/>
            <a:ext cx="431801" cy="1117601"/>
          </a:xfrm>
          <a:prstGeom prst="leftBrace">
            <a:avLst>
              <a:gd name="adj1" fmla="val 8331"/>
              <a:gd name="adj2" fmla="val 50591"/>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4" name="Rectangle 13"/>
          <p:cNvSpPr/>
          <p:nvPr/>
        </p:nvSpPr>
        <p:spPr>
          <a:xfrm>
            <a:off x="6197600" y="5423327"/>
            <a:ext cx="2527299" cy="736749"/>
          </a:xfrm>
          <a:prstGeom prst="rect">
            <a:avLst/>
          </a:prstGeom>
          <a:solidFill>
            <a:srgbClr val="FFFF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197600" y="5575300"/>
            <a:ext cx="2527299" cy="584776"/>
          </a:xfrm>
          <a:prstGeom prst="rect">
            <a:avLst/>
          </a:prstGeom>
          <a:noFill/>
        </p:spPr>
        <p:txBody>
          <a:bodyPr wrap="square" rtlCol="0">
            <a:spAutoFit/>
          </a:bodyPr>
          <a:lstStyle/>
          <a:p>
            <a:pPr algn="ctr"/>
            <a:r>
              <a:rPr lang="en-US" sz="1600" b="1" dirty="0" smtClean="0">
                <a:solidFill>
                  <a:srgbClr val="FF0000"/>
                </a:solidFill>
              </a:rPr>
              <a:t>1990-2011 highly favorable </a:t>
            </a:r>
            <a:r>
              <a:rPr lang="en-US" sz="1600" b="1" dirty="0" err="1" smtClean="0">
                <a:solidFill>
                  <a:srgbClr val="FF0000"/>
                </a:solidFill>
              </a:rPr>
              <a:t>precip</a:t>
            </a:r>
            <a:r>
              <a:rPr lang="en-US" sz="1600" b="1" dirty="0" smtClean="0">
                <a:solidFill>
                  <a:srgbClr val="FF0000"/>
                </a:solidFill>
              </a:rPr>
              <a:t> for crops</a:t>
            </a:r>
            <a:endParaRPr lang="en-US" sz="1600" b="1" dirty="0">
              <a:solidFill>
                <a:srgbClr val="FF0000"/>
              </a:solidFill>
            </a:endParaRPr>
          </a:p>
        </p:txBody>
      </p:sp>
    </p:spTree>
    <p:extLst>
      <p:ext uri="{BB962C8B-B14F-4D97-AF65-F5344CB8AC3E}">
        <p14:creationId xmlns:p14="http://schemas.microsoft.com/office/powerpoint/2010/main" val="28728883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2705100" y="1186825"/>
            <a:ext cx="3905486"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a:t>
            </a:r>
            <a:r>
              <a:rPr lang="en-US" sz="2800" b="1" dirty="0">
                <a:solidFill>
                  <a:srgbClr val="212189"/>
                </a:solidFill>
              </a:rPr>
              <a:t>Data</a:t>
            </a:r>
          </a:p>
        </p:txBody>
      </p:sp>
      <p:graphicFrame>
        <p:nvGraphicFramePr>
          <p:cNvPr id="4" name="Chart 3"/>
          <p:cNvGraphicFramePr>
            <a:graphicFrameLocks/>
          </p:cNvGraphicFramePr>
          <p:nvPr>
            <p:extLst>
              <p:ext uri="{D42A27DB-BD31-4B8C-83A1-F6EECF244321}">
                <p14:modId xmlns:p14="http://schemas.microsoft.com/office/powerpoint/2010/main" val="2063140875"/>
              </p:ext>
            </p:extLst>
          </p:nvPr>
        </p:nvGraphicFramePr>
        <p:xfrm>
          <a:off x="0" y="1857375"/>
          <a:ext cx="9144000" cy="5000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35277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957928350"/>
              </p:ext>
            </p:extLst>
          </p:nvPr>
        </p:nvGraphicFramePr>
        <p:xfrm>
          <a:off x="0" y="1857375"/>
          <a:ext cx="9144000" cy="500062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Arrow Connector 5"/>
          <p:cNvCxnSpPr>
            <a:cxnSpLocks noChangeShapeType="1"/>
          </p:cNvCxnSpPr>
          <p:nvPr/>
        </p:nvCxnSpPr>
        <p:spPr bwMode="auto">
          <a:xfrm rot="16200000" flipV="1">
            <a:off x="533400" y="5066151"/>
            <a:ext cx="1066800" cy="381000"/>
          </a:xfrm>
          <a:prstGeom prst="straightConnector1">
            <a:avLst/>
          </a:prstGeom>
          <a:noFill/>
          <a:ln w="28575">
            <a:solidFill>
              <a:srgbClr val="FF0000"/>
            </a:solidFill>
            <a:round/>
            <a:headEnd/>
            <a:tailEnd type="arrow" w="med" len="med"/>
          </a:ln>
        </p:spPr>
      </p:cxnSp>
      <p:sp>
        <p:nvSpPr>
          <p:cNvPr id="6" name="TextBox 3"/>
          <p:cNvSpPr txBox="1">
            <a:spLocks noChangeArrowheads="1"/>
          </p:cNvSpPr>
          <p:nvPr/>
        </p:nvSpPr>
        <p:spPr bwMode="auto">
          <a:xfrm>
            <a:off x="1257300" y="5605107"/>
            <a:ext cx="711200" cy="369888"/>
          </a:xfrm>
          <a:prstGeom prst="rect">
            <a:avLst/>
          </a:prstGeom>
          <a:noFill/>
          <a:ln w="9525">
            <a:noFill/>
            <a:miter lim="800000"/>
            <a:headEnd/>
            <a:tailEnd/>
          </a:ln>
        </p:spPr>
        <p:txBody>
          <a:bodyPr wrap="none">
            <a:prstTxWarp prst="textNoShape">
              <a:avLst/>
            </a:prstTxWarp>
            <a:spAutoFit/>
          </a:bodyPr>
          <a:lstStyle/>
          <a:p>
            <a:r>
              <a:rPr lang="en-US" sz="1800" b="1" dirty="0">
                <a:solidFill>
                  <a:srgbClr val="FF0000"/>
                </a:solidFill>
              </a:rPr>
              <a:t>28.0”</a:t>
            </a:r>
          </a:p>
        </p:txBody>
      </p:sp>
      <p:sp>
        <p:nvSpPr>
          <p:cNvPr id="7" name="TextBox 9"/>
          <p:cNvSpPr txBox="1">
            <a:spLocks noChangeArrowheads="1"/>
          </p:cNvSpPr>
          <p:nvPr/>
        </p:nvSpPr>
        <p:spPr bwMode="auto">
          <a:xfrm>
            <a:off x="4000500" y="5620111"/>
            <a:ext cx="1854143"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rgbClr val="FF0000"/>
                </a:solidFill>
              </a:rPr>
              <a:t>39% </a:t>
            </a:r>
            <a:r>
              <a:rPr lang="en-US" sz="2400" b="1" dirty="0">
                <a:solidFill>
                  <a:srgbClr val="FF0000"/>
                </a:solidFill>
              </a:rPr>
              <a:t>increase</a:t>
            </a:r>
          </a:p>
        </p:txBody>
      </p:sp>
      <p:cxnSp>
        <p:nvCxnSpPr>
          <p:cNvPr id="8" name="Straight Arrow Connector 7"/>
          <p:cNvCxnSpPr>
            <a:cxnSpLocks noChangeShapeType="1"/>
          </p:cNvCxnSpPr>
          <p:nvPr/>
        </p:nvCxnSpPr>
        <p:spPr bwMode="auto">
          <a:xfrm flipV="1">
            <a:off x="7861300" y="4159250"/>
            <a:ext cx="873125" cy="1445857"/>
          </a:xfrm>
          <a:prstGeom prst="straightConnector1">
            <a:avLst/>
          </a:prstGeom>
          <a:noFill/>
          <a:ln w="28575">
            <a:solidFill>
              <a:srgbClr val="FF0000"/>
            </a:solidFill>
            <a:round/>
            <a:headEnd/>
            <a:tailEnd type="arrow" w="med" len="med"/>
          </a:ln>
        </p:spPr>
      </p:cxnSp>
      <p:sp>
        <p:nvSpPr>
          <p:cNvPr id="10" name="TextBox 4"/>
          <p:cNvSpPr txBox="1">
            <a:spLocks noChangeArrowheads="1"/>
          </p:cNvSpPr>
          <p:nvPr/>
        </p:nvSpPr>
        <p:spPr bwMode="auto">
          <a:xfrm>
            <a:off x="7289800" y="5608560"/>
            <a:ext cx="697727"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39.0</a:t>
            </a:r>
            <a:r>
              <a:rPr lang="en-US" sz="1800" b="1" dirty="0">
                <a:solidFill>
                  <a:srgbClr val="FF0000"/>
                </a:solidFill>
              </a:rPr>
              <a:t>”</a:t>
            </a:r>
          </a:p>
        </p:txBody>
      </p:sp>
      <p:sp>
        <p:nvSpPr>
          <p:cNvPr id="11" name="TextBox 2"/>
          <p:cNvSpPr txBox="1">
            <a:spLocks noChangeArrowheads="1"/>
          </p:cNvSpPr>
          <p:nvPr/>
        </p:nvSpPr>
        <p:spPr bwMode="auto">
          <a:xfrm>
            <a:off x="2705100" y="1186825"/>
            <a:ext cx="3905486"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a:t>
            </a:r>
            <a:r>
              <a:rPr lang="en-US" sz="2800" b="1" dirty="0">
                <a:solidFill>
                  <a:srgbClr val="212189"/>
                </a:solidFill>
              </a:rPr>
              <a:t>Data</a:t>
            </a:r>
          </a:p>
        </p:txBody>
      </p:sp>
    </p:spTree>
    <p:extLst>
      <p:ext uri="{BB962C8B-B14F-4D97-AF65-F5344CB8AC3E}">
        <p14:creationId xmlns:p14="http://schemas.microsoft.com/office/powerpoint/2010/main" val="29775836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60632325"/>
              </p:ext>
            </p:extLst>
          </p:nvPr>
        </p:nvGraphicFramePr>
        <p:xfrm>
          <a:off x="0" y="1857375"/>
          <a:ext cx="9144000" cy="5000625"/>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5067300" y="2857500"/>
            <a:ext cx="3886200" cy="1492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308100" y="3590952"/>
            <a:ext cx="3759200" cy="604282"/>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41400" y="2647434"/>
            <a:ext cx="3771900" cy="400110"/>
          </a:xfrm>
          <a:prstGeom prst="rect">
            <a:avLst/>
          </a:prstGeom>
          <a:noFill/>
        </p:spPr>
        <p:txBody>
          <a:bodyPr wrap="square" rtlCol="0">
            <a:spAutoFit/>
          </a:bodyPr>
          <a:lstStyle/>
          <a:p>
            <a:pPr algn="ctr"/>
            <a:r>
              <a:rPr lang="en-US" sz="2000" b="1" dirty="0" smtClean="0">
                <a:solidFill>
                  <a:srgbClr val="FF0000"/>
                </a:solidFill>
              </a:rPr>
              <a:t>Years with more than 40 inches</a:t>
            </a:r>
            <a:endParaRPr lang="en-US" sz="2000" b="1" dirty="0">
              <a:solidFill>
                <a:srgbClr val="FF0000"/>
              </a:solidFill>
            </a:endParaRPr>
          </a:p>
        </p:txBody>
      </p:sp>
      <p:sp>
        <p:nvSpPr>
          <p:cNvPr id="8" name="TextBox 7"/>
          <p:cNvSpPr txBox="1"/>
          <p:nvPr/>
        </p:nvSpPr>
        <p:spPr>
          <a:xfrm>
            <a:off x="2897170" y="3686718"/>
            <a:ext cx="301660" cy="369332"/>
          </a:xfrm>
          <a:prstGeom prst="rect">
            <a:avLst/>
          </a:prstGeom>
          <a:noFill/>
        </p:spPr>
        <p:txBody>
          <a:bodyPr wrap="none" rtlCol="0">
            <a:spAutoFit/>
          </a:bodyPr>
          <a:lstStyle/>
          <a:p>
            <a:r>
              <a:rPr lang="en-US" b="1" dirty="0">
                <a:solidFill>
                  <a:srgbClr val="FF0000"/>
                </a:solidFill>
              </a:rPr>
              <a:t>2</a:t>
            </a:r>
          </a:p>
        </p:txBody>
      </p:sp>
      <p:sp>
        <p:nvSpPr>
          <p:cNvPr id="10" name="TextBox 9"/>
          <p:cNvSpPr txBox="1"/>
          <p:nvPr/>
        </p:nvSpPr>
        <p:spPr>
          <a:xfrm>
            <a:off x="6424613" y="3134499"/>
            <a:ext cx="418654" cy="369332"/>
          </a:xfrm>
          <a:prstGeom prst="rect">
            <a:avLst/>
          </a:prstGeom>
          <a:noFill/>
        </p:spPr>
        <p:txBody>
          <a:bodyPr wrap="none" rtlCol="0">
            <a:spAutoFit/>
          </a:bodyPr>
          <a:lstStyle/>
          <a:p>
            <a:r>
              <a:rPr lang="en-US" b="1" dirty="0" smtClean="0">
                <a:solidFill>
                  <a:srgbClr val="FF0000"/>
                </a:solidFill>
              </a:rPr>
              <a:t>18</a:t>
            </a:r>
            <a:endParaRPr lang="en-US" b="1" dirty="0">
              <a:solidFill>
                <a:srgbClr val="FF0000"/>
              </a:solidFill>
            </a:endParaRPr>
          </a:p>
        </p:txBody>
      </p:sp>
      <p:sp>
        <p:nvSpPr>
          <p:cNvPr id="11" name="TextBox 2"/>
          <p:cNvSpPr txBox="1">
            <a:spLocks noChangeArrowheads="1"/>
          </p:cNvSpPr>
          <p:nvPr/>
        </p:nvSpPr>
        <p:spPr bwMode="auto">
          <a:xfrm>
            <a:off x="2705100" y="1186825"/>
            <a:ext cx="3905486"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a:t>
            </a:r>
            <a:r>
              <a:rPr lang="en-US" sz="2800" b="1" dirty="0">
                <a:solidFill>
                  <a:srgbClr val="212189"/>
                </a:solidFill>
              </a:rPr>
              <a:t>Data</a:t>
            </a:r>
          </a:p>
        </p:txBody>
      </p:sp>
    </p:spTree>
    <p:extLst>
      <p:ext uri="{BB962C8B-B14F-4D97-AF65-F5344CB8AC3E}">
        <p14:creationId xmlns:p14="http://schemas.microsoft.com/office/powerpoint/2010/main" val="106412026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Extremes cover.tiff"/>
          <p:cNvPicPr>
            <a:picLocks noChangeAspect="1"/>
          </p:cNvPicPr>
          <p:nvPr/>
        </p:nvPicPr>
        <p:blipFill>
          <a:blip r:embed="rId2"/>
          <a:srcRect/>
          <a:stretch>
            <a:fillRect/>
          </a:stretch>
        </p:blipFill>
        <p:spPr bwMode="auto">
          <a:xfrm>
            <a:off x="0" y="1133562"/>
            <a:ext cx="4451015" cy="5724437"/>
          </a:xfrm>
          <a:prstGeom prst="rect">
            <a:avLst/>
          </a:prstGeom>
          <a:noFill/>
          <a:ln w="9525">
            <a:noFill/>
            <a:miter lim="800000"/>
            <a:headEnd/>
            <a:tailEnd/>
          </a:ln>
        </p:spPr>
      </p:pic>
      <p:sp>
        <p:nvSpPr>
          <p:cNvPr id="76803" name="TextBox 6"/>
          <p:cNvSpPr txBox="1">
            <a:spLocks noChangeArrowheads="1"/>
          </p:cNvSpPr>
          <p:nvPr/>
        </p:nvSpPr>
        <p:spPr bwMode="auto">
          <a:xfrm>
            <a:off x="4925070" y="1282215"/>
            <a:ext cx="3505200" cy="3140075"/>
          </a:xfrm>
          <a:prstGeom prst="rect">
            <a:avLst/>
          </a:prstGeom>
          <a:noFill/>
          <a:ln w="9525">
            <a:noFill/>
            <a:miter lim="800000"/>
            <a:headEnd/>
            <a:tailEnd/>
          </a:ln>
        </p:spPr>
        <p:txBody>
          <a:bodyPr>
            <a:prstTxWarp prst="textNoShape">
              <a:avLst/>
            </a:prstTxWarp>
            <a:spAutoFit/>
          </a:bodyPr>
          <a:lstStyle/>
          <a:p>
            <a:r>
              <a:rPr lang="en-US" sz="1800" dirty="0">
                <a:solidFill>
                  <a:srgbClr val="212189"/>
                </a:solidFill>
                <a:latin typeface="Calibri" pitchFamily="29" charset="0"/>
              </a:rPr>
              <a:t>“One of the clearest trends in the United States observational record is an increasing frequency and intensity of heavy precipitation events… Over the last century there was a 50% increase in the frequency of days with precipitation over 101.6 mm (four inches) in the upper </a:t>
            </a:r>
            <a:r>
              <a:rPr lang="en-US" sz="1800" dirty="0" err="1">
                <a:solidFill>
                  <a:srgbClr val="212189"/>
                </a:solidFill>
                <a:latin typeface="Calibri" pitchFamily="29" charset="0"/>
              </a:rPr>
              <a:t>midwestern</a:t>
            </a:r>
            <a:r>
              <a:rPr lang="en-US" sz="1800" dirty="0">
                <a:solidFill>
                  <a:srgbClr val="212189"/>
                </a:solidFill>
                <a:latin typeface="Calibri" pitchFamily="29" charset="0"/>
              </a:rPr>
              <a:t> U.S.; this trend is statistically significant “</a:t>
            </a:r>
          </a:p>
        </p:txBody>
      </p:sp>
      <p:pic>
        <p:nvPicPr>
          <p:cNvPr id="76804" name="Picture 4" descr="HeavyPrecipMap.tiff"/>
          <p:cNvPicPr>
            <a:picLocks noChangeAspect="1"/>
          </p:cNvPicPr>
          <p:nvPr/>
        </p:nvPicPr>
        <p:blipFill>
          <a:blip r:embed="rId3"/>
          <a:srcRect/>
          <a:stretch>
            <a:fillRect/>
          </a:stretch>
        </p:blipFill>
        <p:spPr bwMode="auto">
          <a:xfrm>
            <a:off x="6209142" y="4167199"/>
            <a:ext cx="2064073" cy="2188512"/>
          </a:xfrm>
          <a:prstGeom prst="rect">
            <a:avLst/>
          </a:prstGeom>
          <a:noFill/>
          <a:ln w="9525">
            <a:noFill/>
            <a:miter lim="800000"/>
            <a:headEnd/>
            <a:tailEnd/>
          </a:ln>
        </p:spPr>
      </p:pic>
      <p:sp>
        <p:nvSpPr>
          <p:cNvPr id="76805" name="TextBox 4"/>
          <p:cNvSpPr txBox="1">
            <a:spLocks noChangeArrowheads="1"/>
          </p:cNvSpPr>
          <p:nvPr/>
        </p:nvSpPr>
        <p:spPr bwMode="auto">
          <a:xfrm>
            <a:off x="5486400" y="6324600"/>
            <a:ext cx="3657600" cy="554038"/>
          </a:xfrm>
          <a:prstGeom prst="rect">
            <a:avLst/>
          </a:prstGeom>
          <a:noFill/>
          <a:ln w="9525">
            <a:noFill/>
            <a:miter lim="800000"/>
            <a:headEnd/>
            <a:tailEnd/>
          </a:ln>
        </p:spPr>
        <p:txBody>
          <a:bodyPr>
            <a:prstTxWarp prst="textNoShape">
              <a:avLst/>
            </a:prstTxWarp>
            <a:spAutoFit/>
          </a:bodyPr>
          <a:lstStyle/>
          <a:p>
            <a:r>
              <a:rPr lang="en-US" sz="1000">
                <a:solidFill>
                  <a:srgbClr val="B21524"/>
                </a:solidFill>
              </a:rPr>
              <a:t>Karl, T. R., J. M. Melillo, and T. C. Peterson, (eds.), 2009:  Global Climate Change Impacts in the United States. Cambridge University Press, 2009, 196pp.</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777067" y="1186825"/>
            <a:ext cx="3824309"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Data</a:t>
            </a:r>
            <a:endParaRPr lang="en-US" sz="2800" b="1" dirty="0">
              <a:solidFill>
                <a:srgbClr val="212189"/>
              </a:solidFill>
            </a:endParaRPr>
          </a:p>
        </p:txBody>
      </p:sp>
      <p:graphicFrame>
        <p:nvGraphicFramePr>
          <p:cNvPr id="9" name="Chart 8"/>
          <p:cNvGraphicFramePr>
            <a:graphicFrameLocks/>
          </p:cNvGraphicFramePr>
          <p:nvPr>
            <p:extLst>
              <p:ext uri="{D42A27DB-BD31-4B8C-83A1-F6EECF244321}">
                <p14:modId xmlns:p14="http://schemas.microsoft.com/office/powerpoint/2010/main" val="3842989690"/>
              </p:ext>
            </p:extLst>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flipV="1">
            <a:off x="4025900" y="2489200"/>
            <a:ext cx="2667000" cy="12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717070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777067" y="1186825"/>
            <a:ext cx="3824309"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Data</a:t>
            </a:r>
            <a:endParaRPr lang="en-US" sz="2800" b="1" dirty="0">
              <a:solidFill>
                <a:srgbClr val="212189"/>
              </a:solidFill>
            </a:endParaRPr>
          </a:p>
        </p:txBody>
      </p:sp>
      <p:graphicFrame>
        <p:nvGraphicFramePr>
          <p:cNvPr id="9" name="Chart 8"/>
          <p:cNvGraphicFramePr>
            <a:graphicFrameLocks/>
          </p:cNvGraphicFramePr>
          <p:nvPr>
            <p:extLst>
              <p:ext uri="{D42A27DB-BD31-4B8C-83A1-F6EECF244321}">
                <p14:modId xmlns:p14="http://schemas.microsoft.com/office/powerpoint/2010/main" val="2645797538"/>
              </p:ext>
            </p:extLst>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flipV="1">
            <a:off x="4025900" y="2489200"/>
            <a:ext cx="2667000" cy="12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200900" y="1854200"/>
            <a:ext cx="1943100" cy="369332"/>
          </a:xfrm>
          <a:prstGeom prst="rect">
            <a:avLst/>
          </a:prstGeom>
          <a:noFill/>
        </p:spPr>
        <p:txBody>
          <a:bodyPr wrap="square" rtlCol="0">
            <a:spAutoFit/>
          </a:bodyPr>
          <a:lstStyle/>
          <a:p>
            <a:r>
              <a:rPr lang="en-US" b="1" dirty="0" smtClean="0">
                <a:solidFill>
                  <a:srgbClr val="FF0000"/>
                </a:solidFill>
              </a:rPr>
              <a:t>Creates runoff</a:t>
            </a:r>
            <a:endParaRPr lang="en-US" b="1" dirty="0">
              <a:solidFill>
                <a:srgbClr val="FF0000"/>
              </a:solidFill>
            </a:endParaRPr>
          </a:p>
        </p:txBody>
      </p:sp>
      <p:cxnSp>
        <p:nvCxnSpPr>
          <p:cNvPr id="5" name="Straight Arrow Connector 4"/>
          <p:cNvCxnSpPr/>
          <p:nvPr/>
        </p:nvCxnSpPr>
        <p:spPr>
          <a:xfrm flipH="1">
            <a:off x="6692900" y="2160548"/>
            <a:ext cx="495300" cy="2270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32610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p:cNvSpPr>
            <a:spLocks noGrp="1"/>
          </p:cNvSpPr>
          <p:nvPr>
            <p:ph type="subTitle" idx="1"/>
          </p:nvPr>
        </p:nvSpPr>
        <p:spPr>
          <a:xfrm>
            <a:off x="1262519" y="3776134"/>
            <a:ext cx="6400800" cy="1752600"/>
          </a:xfrm>
        </p:spPr>
        <p:txBody>
          <a:bodyPr>
            <a:normAutofit fontScale="55000" lnSpcReduction="20000"/>
          </a:bodyPr>
          <a:lstStyle/>
          <a:p>
            <a:r>
              <a:rPr lang="en-US" sz="3840" b="1" i="1" dirty="0" smtClean="0"/>
              <a:t>Eugene S. Takle</a:t>
            </a:r>
          </a:p>
          <a:p>
            <a:r>
              <a:rPr lang="en-US" dirty="0" smtClean="0"/>
              <a:t>Professor </a:t>
            </a:r>
          </a:p>
          <a:p>
            <a:r>
              <a:rPr lang="en-US" dirty="0" smtClean="0"/>
              <a:t>Department of Agronomy</a:t>
            </a:r>
          </a:p>
          <a:p>
            <a:r>
              <a:rPr lang="en-US" dirty="0" smtClean="0"/>
              <a:t>Department of Geological and Atmospheric Science</a:t>
            </a:r>
          </a:p>
          <a:p>
            <a:r>
              <a:rPr lang="en-US" dirty="0" smtClean="0"/>
              <a:t>Director, Climate Science Program</a:t>
            </a:r>
          </a:p>
          <a:p>
            <a:r>
              <a:rPr lang="en-US" dirty="0" smtClean="0"/>
              <a:t>Iowa State University</a:t>
            </a:r>
          </a:p>
          <a:p>
            <a:r>
              <a:rPr lang="en-US" dirty="0" smtClean="0"/>
              <a:t>Ames, IA 50011</a:t>
            </a:r>
            <a:endParaRPr lang="en-US" dirty="0"/>
          </a:p>
        </p:txBody>
      </p:sp>
      <p:sp>
        <p:nvSpPr>
          <p:cNvPr id="6" name="Text Box 4"/>
          <p:cNvSpPr txBox="1">
            <a:spLocks noChangeArrowheads="1"/>
          </p:cNvSpPr>
          <p:nvPr/>
        </p:nvSpPr>
        <p:spPr bwMode="auto">
          <a:xfrm>
            <a:off x="3077825" y="5757333"/>
            <a:ext cx="2826252" cy="954107"/>
          </a:xfrm>
          <a:prstGeom prst="rect">
            <a:avLst/>
          </a:prstGeom>
          <a:noFill/>
          <a:ln w="12700">
            <a:noFill/>
            <a:miter lim="800000"/>
            <a:headEnd/>
            <a:tailEnd/>
          </a:ln>
        </p:spPr>
        <p:txBody>
          <a:bodyPr wrap="none">
            <a:prstTxWarp prst="textNoShape">
              <a:avLst/>
            </a:prstTxWarp>
            <a:spAutoFit/>
          </a:bodyPr>
          <a:lstStyle/>
          <a:p>
            <a:pPr algn="ctr"/>
            <a:r>
              <a:rPr lang="en-US" sz="1400" b="1" dirty="0" smtClean="0">
                <a:solidFill>
                  <a:schemeClr val="bg1"/>
                </a:solidFill>
              </a:rPr>
              <a:t>North American Millers Association </a:t>
            </a:r>
            <a:endParaRPr lang="en-US" sz="1400" dirty="0">
              <a:solidFill>
                <a:schemeClr val="bg1"/>
              </a:solidFill>
            </a:endParaRPr>
          </a:p>
          <a:p>
            <a:pPr algn="ctr"/>
            <a:r>
              <a:rPr lang="en-US" sz="1400" dirty="0" smtClean="0">
                <a:solidFill>
                  <a:schemeClr val="bg1"/>
                </a:solidFill>
              </a:rPr>
              <a:t>Division </a:t>
            </a:r>
            <a:r>
              <a:rPr lang="en-US" sz="1400" dirty="0" smtClean="0">
                <a:solidFill>
                  <a:schemeClr val="bg1"/>
                </a:solidFill>
              </a:rPr>
              <a:t>Meetings</a:t>
            </a:r>
            <a:endParaRPr lang="en-US" sz="1400" dirty="0" smtClean="0">
              <a:solidFill>
                <a:schemeClr val="bg1"/>
              </a:solidFill>
            </a:endParaRPr>
          </a:p>
          <a:p>
            <a:pPr algn="ctr"/>
            <a:r>
              <a:rPr lang="en-US" sz="1400" dirty="0" smtClean="0">
                <a:solidFill>
                  <a:schemeClr val="bg1"/>
                </a:solidFill>
              </a:rPr>
              <a:t>Palm Coast, FL</a:t>
            </a:r>
          </a:p>
          <a:p>
            <a:pPr algn="ctr"/>
            <a:r>
              <a:rPr lang="en-US" sz="1400" dirty="0" smtClean="0">
                <a:solidFill>
                  <a:schemeClr val="bg1"/>
                </a:solidFill>
              </a:rPr>
              <a:t>25 March 2013</a:t>
            </a:r>
            <a:endParaRPr lang="en-US" sz="1400" dirty="0">
              <a:solidFill>
                <a:schemeClr val="bg1"/>
              </a:solidFill>
            </a:endParaRPr>
          </a:p>
        </p:txBody>
      </p:sp>
      <p:sp>
        <p:nvSpPr>
          <p:cNvPr id="7" name="Rectangle 2"/>
          <p:cNvSpPr>
            <a:spLocks noGrp="1" noChangeArrowheads="1"/>
          </p:cNvSpPr>
          <p:nvPr>
            <p:ph type="ctrTitle"/>
          </p:nvPr>
        </p:nvSpPr>
        <p:spPr>
          <a:xfrm>
            <a:off x="0" y="1930401"/>
            <a:ext cx="9144000" cy="1371600"/>
          </a:xfrm>
          <a:effectLst>
            <a:outerShdw blurRad="50800" dist="25399" dir="16200000" algn="ctr" rotWithShape="0">
              <a:srgbClr val="FFFFFF">
                <a:alpha val="75000"/>
              </a:srgbClr>
            </a:outerShdw>
          </a:effectLst>
        </p:spPr>
        <p:txBody>
          <a:bodyPr>
            <a:noAutofit/>
          </a:bodyPr>
          <a:lstStyle/>
          <a:p>
            <a:pPr>
              <a:defRPr/>
            </a:pPr>
            <a:r>
              <a:rPr lang="en-US" sz="4000" dirty="0"/>
              <a:t>I</a:t>
            </a:r>
            <a:r>
              <a:rPr lang="en-US" sz="4000" dirty="0" smtClean="0"/>
              <a:t>mpact </a:t>
            </a:r>
            <a:r>
              <a:rPr lang="en-US" sz="4000" dirty="0"/>
              <a:t>of </a:t>
            </a:r>
            <a:r>
              <a:rPr lang="en-US" sz="4000" dirty="0" smtClean="0"/>
              <a:t>Weather </a:t>
            </a:r>
            <a:r>
              <a:rPr lang="en-US" sz="4000" dirty="0"/>
              <a:t>E</a:t>
            </a:r>
            <a:r>
              <a:rPr lang="en-US" sz="4000" dirty="0" smtClean="0"/>
              <a:t>xtremes </a:t>
            </a:r>
            <a:r>
              <a:rPr lang="en-US" sz="4000" dirty="0"/>
              <a:t>and </a:t>
            </a:r>
            <a:r>
              <a:rPr lang="en-US" sz="4000" dirty="0" smtClean="0"/>
              <a:t>Climate </a:t>
            </a:r>
            <a:r>
              <a:rPr lang="en-US" sz="4000" dirty="0"/>
              <a:t>C</a:t>
            </a:r>
            <a:r>
              <a:rPr lang="en-US" sz="4000" dirty="0" smtClean="0"/>
              <a:t>hange </a:t>
            </a:r>
            <a:r>
              <a:rPr lang="en-US" sz="4000" dirty="0"/>
              <a:t>on Midwest </a:t>
            </a:r>
            <a:r>
              <a:rPr lang="en-US" sz="4000" dirty="0" smtClean="0"/>
              <a:t>Agriculture</a:t>
            </a:r>
            <a:endParaRPr lang="en-US" sz="3200" b="1" dirty="0" smtClean="0">
              <a:latin typeface="Times New Roman" pitchFamily="-112"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2777067" y="1186825"/>
            <a:ext cx="3824309"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Data</a:t>
            </a:r>
            <a:endParaRPr lang="en-US" sz="2800" b="1" dirty="0">
              <a:solidFill>
                <a:srgbClr val="212189"/>
              </a:solidFill>
            </a:endParaRPr>
          </a:p>
        </p:txBody>
      </p:sp>
      <p:graphicFrame>
        <p:nvGraphicFramePr>
          <p:cNvPr id="9" name="Chart 8"/>
          <p:cNvGraphicFramePr>
            <a:graphicFrameLocks/>
          </p:cNvGraphicFramePr>
          <p:nvPr>
            <p:extLst>
              <p:ext uri="{D42A27DB-BD31-4B8C-83A1-F6EECF244321}">
                <p14:modId xmlns:p14="http://schemas.microsoft.com/office/powerpoint/2010/main" val="2587594247"/>
              </p:ext>
            </p:extLst>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Arrow Connector 7"/>
          <p:cNvCxnSpPr>
            <a:cxnSpLocks noChangeShapeType="1"/>
          </p:cNvCxnSpPr>
          <p:nvPr/>
        </p:nvCxnSpPr>
        <p:spPr bwMode="auto">
          <a:xfrm flipH="1" flipV="1">
            <a:off x="762000" y="5396178"/>
            <a:ext cx="914400" cy="767820"/>
          </a:xfrm>
          <a:prstGeom prst="straightConnector1">
            <a:avLst/>
          </a:prstGeom>
          <a:noFill/>
          <a:ln w="28575">
            <a:solidFill>
              <a:srgbClr val="FF0000"/>
            </a:solidFill>
            <a:round/>
            <a:headEnd/>
            <a:tailEnd type="arrow" w="med" len="med"/>
          </a:ln>
        </p:spPr>
      </p:cxnSp>
      <p:sp>
        <p:nvSpPr>
          <p:cNvPr id="5" name="TextBox 3"/>
          <p:cNvSpPr txBox="1">
            <a:spLocks noChangeArrowheads="1"/>
          </p:cNvSpPr>
          <p:nvPr/>
        </p:nvSpPr>
        <p:spPr bwMode="auto">
          <a:xfrm>
            <a:off x="1676400" y="5913677"/>
            <a:ext cx="971728" cy="369332"/>
          </a:xfrm>
          <a:prstGeom prst="rect">
            <a:avLst/>
          </a:prstGeom>
          <a:noFill/>
          <a:ln w="9525">
            <a:noFill/>
            <a:miter lim="800000"/>
            <a:headEnd/>
            <a:tailEnd/>
          </a:ln>
        </p:spPr>
        <p:txBody>
          <a:bodyPr wrap="none">
            <a:prstTxWarp prst="textNoShape">
              <a:avLst/>
            </a:prstTxWarp>
            <a:spAutoFit/>
          </a:bodyPr>
          <a:lstStyle/>
          <a:p>
            <a:r>
              <a:rPr lang="en-US" b="1" dirty="0" smtClean="0">
                <a:solidFill>
                  <a:srgbClr val="FF0000"/>
                </a:solidFill>
              </a:rPr>
              <a:t>3.6</a:t>
            </a:r>
            <a:r>
              <a:rPr lang="en-US" sz="1800" b="1" dirty="0" smtClean="0">
                <a:solidFill>
                  <a:srgbClr val="FF0000"/>
                </a:solidFill>
              </a:rPr>
              <a:t> </a:t>
            </a:r>
            <a:r>
              <a:rPr lang="en-US" sz="1800" b="1" dirty="0">
                <a:solidFill>
                  <a:srgbClr val="FF0000"/>
                </a:solidFill>
              </a:rPr>
              <a:t>days</a:t>
            </a:r>
          </a:p>
        </p:txBody>
      </p:sp>
      <p:cxnSp>
        <p:nvCxnSpPr>
          <p:cNvPr id="6" name="Straight Arrow Connector 7"/>
          <p:cNvCxnSpPr>
            <a:cxnSpLocks noChangeShapeType="1"/>
          </p:cNvCxnSpPr>
          <p:nvPr/>
        </p:nvCxnSpPr>
        <p:spPr bwMode="auto">
          <a:xfrm flipV="1">
            <a:off x="8001000" y="4615921"/>
            <a:ext cx="711200" cy="1560513"/>
          </a:xfrm>
          <a:prstGeom prst="straightConnector1">
            <a:avLst/>
          </a:prstGeom>
          <a:noFill/>
          <a:ln w="28575">
            <a:solidFill>
              <a:srgbClr val="FF0000"/>
            </a:solidFill>
            <a:round/>
            <a:headEnd/>
            <a:tailEnd type="arrow" w="med" len="med"/>
          </a:ln>
        </p:spPr>
      </p:cxnSp>
      <p:sp>
        <p:nvSpPr>
          <p:cNvPr id="7" name="TextBox 4"/>
          <p:cNvSpPr txBox="1">
            <a:spLocks noChangeArrowheads="1"/>
          </p:cNvSpPr>
          <p:nvPr/>
        </p:nvSpPr>
        <p:spPr bwMode="auto">
          <a:xfrm>
            <a:off x="7029272" y="5914973"/>
            <a:ext cx="971728" cy="369332"/>
          </a:xfrm>
          <a:prstGeom prst="rect">
            <a:avLst/>
          </a:prstGeom>
          <a:noFill/>
          <a:ln w="9525">
            <a:noFill/>
            <a:miter lim="800000"/>
            <a:headEnd/>
            <a:tailEnd/>
          </a:ln>
        </p:spPr>
        <p:txBody>
          <a:bodyPr wrap="none">
            <a:prstTxWarp prst="textNoShape">
              <a:avLst/>
            </a:prstTxWarp>
            <a:spAutoFit/>
          </a:bodyPr>
          <a:lstStyle/>
          <a:p>
            <a:r>
              <a:rPr lang="en-US" sz="1800" b="1" dirty="0" smtClean="0">
                <a:solidFill>
                  <a:srgbClr val="FF0000"/>
                </a:solidFill>
              </a:rPr>
              <a:t>6.1 </a:t>
            </a:r>
            <a:r>
              <a:rPr lang="en-US" sz="1800" b="1" dirty="0">
                <a:solidFill>
                  <a:srgbClr val="FF0000"/>
                </a:solidFill>
              </a:rPr>
              <a:t>days</a:t>
            </a:r>
          </a:p>
        </p:txBody>
      </p:sp>
      <p:sp>
        <p:nvSpPr>
          <p:cNvPr id="8" name="TextBox 9"/>
          <p:cNvSpPr txBox="1">
            <a:spLocks noChangeArrowheads="1"/>
          </p:cNvSpPr>
          <p:nvPr/>
        </p:nvSpPr>
        <p:spPr bwMode="auto">
          <a:xfrm>
            <a:off x="3048000" y="5822640"/>
            <a:ext cx="1854143" cy="461665"/>
          </a:xfrm>
          <a:prstGeom prst="rect">
            <a:avLst/>
          </a:prstGeom>
          <a:noFill/>
          <a:ln w="9525">
            <a:noFill/>
            <a:miter lim="800000"/>
            <a:headEnd/>
            <a:tailEnd/>
          </a:ln>
        </p:spPr>
        <p:txBody>
          <a:bodyPr wrap="none">
            <a:prstTxWarp prst="textNoShape">
              <a:avLst/>
            </a:prstTxWarp>
            <a:spAutoFit/>
          </a:bodyPr>
          <a:lstStyle/>
          <a:p>
            <a:r>
              <a:rPr lang="en-US" sz="2400" b="1" dirty="0" smtClean="0">
                <a:solidFill>
                  <a:srgbClr val="FF0000"/>
                </a:solidFill>
              </a:rPr>
              <a:t>69% </a:t>
            </a:r>
            <a:r>
              <a:rPr lang="en-US" sz="2400" b="1" dirty="0">
                <a:solidFill>
                  <a:srgbClr val="FF0000"/>
                </a:solidFill>
              </a:rPr>
              <a:t>increase</a:t>
            </a:r>
          </a:p>
        </p:txBody>
      </p:sp>
      <p:cxnSp>
        <p:nvCxnSpPr>
          <p:cNvPr id="10" name="Straight Connector 9"/>
          <p:cNvCxnSpPr/>
          <p:nvPr/>
        </p:nvCxnSpPr>
        <p:spPr>
          <a:xfrm flipV="1">
            <a:off x="4025900" y="2489200"/>
            <a:ext cx="2667000" cy="12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58738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659109945"/>
              </p:ext>
            </p:extLst>
          </p:nvPr>
        </p:nvGraphicFramePr>
        <p:xfrm>
          <a:off x="0" y="1828800"/>
          <a:ext cx="9144000" cy="5029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flipH="1" flipV="1">
            <a:off x="4703234" y="3335867"/>
            <a:ext cx="12700" cy="28405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35912" y="2637697"/>
            <a:ext cx="6278131" cy="461665"/>
          </a:xfrm>
          <a:prstGeom prst="rect">
            <a:avLst/>
          </a:prstGeom>
          <a:noFill/>
        </p:spPr>
        <p:txBody>
          <a:bodyPr wrap="none" rtlCol="0">
            <a:spAutoFit/>
          </a:bodyPr>
          <a:lstStyle/>
          <a:p>
            <a:r>
              <a:rPr lang="en-US" sz="2400" b="1" dirty="0" smtClean="0">
                <a:solidFill>
                  <a:srgbClr val="FF0000"/>
                </a:solidFill>
              </a:rPr>
              <a:t>Number of Years with More than 8 Occurrences</a:t>
            </a:r>
            <a:endParaRPr lang="en-US" sz="2400" b="1" dirty="0">
              <a:solidFill>
                <a:srgbClr val="FF0000"/>
              </a:solidFill>
            </a:endParaRPr>
          </a:p>
        </p:txBody>
      </p:sp>
      <p:sp>
        <p:nvSpPr>
          <p:cNvPr id="13" name="TextBox 12"/>
          <p:cNvSpPr txBox="1"/>
          <p:nvPr/>
        </p:nvSpPr>
        <p:spPr>
          <a:xfrm>
            <a:off x="2707342" y="3293765"/>
            <a:ext cx="340658" cy="461665"/>
          </a:xfrm>
          <a:prstGeom prst="rect">
            <a:avLst/>
          </a:prstGeom>
          <a:noFill/>
        </p:spPr>
        <p:txBody>
          <a:bodyPr wrap="none" rtlCol="0">
            <a:spAutoFit/>
          </a:bodyPr>
          <a:lstStyle/>
          <a:p>
            <a:r>
              <a:rPr lang="en-US" sz="2400" b="1" dirty="0">
                <a:solidFill>
                  <a:srgbClr val="FF0000"/>
                </a:solidFill>
              </a:rPr>
              <a:t>0</a:t>
            </a:r>
          </a:p>
        </p:txBody>
      </p:sp>
      <p:sp>
        <p:nvSpPr>
          <p:cNvPr id="14" name="TextBox 13"/>
          <p:cNvSpPr txBox="1"/>
          <p:nvPr/>
        </p:nvSpPr>
        <p:spPr>
          <a:xfrm flipH="1">
            <a:off x="6603999" y="3319397"/>
            <a:ext cx="290193" cy="461665"/>
          </a:xfrm>
          <a:prstGeom prst="rect">
            <a:avLst/>
          </a:prstGeom>
          <a:noFill/>
        </p:spPr>
        <p:txBody>
          <a:bodyPr wrap="square" rtlCol="0">
            <a:spAutoFit/>
          </a:bodyPr>
          <a:lstStyle/>
          <a:p>
            <a:r>
              <a:rPr lang="en-US" sz="2400" b="1" dirty="0">
                <a:solidFill>
                  <a:srgbClr val="FF0000"/>
                </a:solidFill>
              </a:rPr>
              <a:t>9</a:t>
            </a:r>
          </a:p>
        </p:txBody>
      </p:sp>
      <p:sp>
        <p:nvSpPr>
          <p:cNvPr id="15" name="TextBox 2"/>
          <p:cNvSpPr txBox="1">
            <a:spLocks noChangeArrowheads="1"/>
          </p:cNvSpPr>
          <p:nvPr/>
        </p:nvSpPr>
        <p:spPr bwMode="auto">
          <a:xfrm>
            <a:off x="2777067" y="1186825"/>
            <a:ext cx="3824309" cy="523220"/>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a:t>
            </a:r>
            <a:r>
              <a:rPr lang="en-US" sz="2800" b="1" dirty="0" smtClean="0">
                <a:solidFill>
                  <a:srgbClr val="212189"/>
                </a:solidFill>
              </a:rPr>
              <a:t>Rapids, Iowa Data</a:t>
            </a:r>
            <a:endParaRPr lang="en-US" sz="2800" b="1" dirty="0">
              <a:solidFill>
                <a:srgbClr val="212189"/>
              </a:solidFill>
            </a:endParaRPr>
          </a:p>
        </p:txBody>
      </p:sp>
      <p:cxnSp>
        <p:nvCxnSpPr>
          <p:cNvPr id="16" name="Straight Connector 15"/>
          <p:cNvCxnSpPr/>
          <p:nvPr/>
        </p:nvCxnSpPr>
        <p:spPr>
          <a:xfrm flipV="1">
            <a:off x="4025900" y="2489200"/>
            <a:ext cx="2667000" cy="12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15140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lly2.jpg"/>
          <p:cNvPicPr>
            <a:picLocks noChangeAspect="1"/>
          </p:cNvPicPr>
          <p:nvPr/>
        </p:nvPicPr>
        <p:blipFill>
          <a:blip r:embed="rId2"/>
          <a:stretch>
            <a:fillRect/>
          </a:stretch>
        </p:blipFill>
        <p:spPr>
          <a:xfrm>
            <a:off x="-1" y="1143000"/>
            <a:ext cx="9144001" cy="5727700"/>
          </a:xfrm>
          <a:prstGeom prst="rect">
            <a:avLst/>
          </a:prstGeom>
        </p:spPr>
      </p:pic>
      <p:sp>
        <p:nvSpPr>
          <p:cNvPr id="3" name="TextBox 2"/>
          <p:cNvSpPr txBox="1"/>
          <p:nvPr/>
        </p:nvSpPr>
        <p:spPr>
          <a:xfrm>
            <a:off x="-1" y="6488668"/>
            <a:ext cx="2286001" cy="307777"/>
          </a:xfrm>
          <a:prstGeom prst="rect">
            <a:avLst/>
          </a:prstGeom>
          <a:solidFill>
            <a:srgbClr val="FFFFFF"/>
          </a:solidFill>
        </p:spPr>
        <p:txBody>
          <a:bodyPr wrap="square" rtlCol="0">
            <a:spAutoFit/>
          </a:bodyPr>
          <a:lstStyle/>
          <a:p>
            <a:r>
              <a:rPr lang="en-US" sz="1400" dirty="0" smtClean="0"/>
              <a:t>Photo courtesy of RM Cruse</a:t>
            </a:r>
            <a:endParaRPr lang="en-US" sz="1400" dirty="0"/>
          </a:p>
        </p:txBody>
      </p:sp>
    </p:spTree>
    <p:extLst>
      <p:ext uri="{BB962C8B-B14F-4D97-AF65-F5344CB8AC3E}">
        <p14:creationId xmlns:p14="http://schemas.microsoft.com/office/powerpoint/2010/main" val="16154509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ellow corn.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5266"/>
            <a:ext cx="9144000" cy="5782734"/>
          </a:xfrm>
          <a:prstGeom prst="rect">
            <a:avLst/>
          </a:prstGeom>
        </p:spPr>
      </p:pic>
    </p:spTree>
    <p:extLst>
      <p:ext uri="{BB962C8B-B14F-4D97-AF65-F5344CB8AC3E}">
        <p14:creationId xmlns:p14="http://schemas.microsoft.com/office/powerpoint/2010/main" val="42115989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2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642754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513505"/>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555068" y="4409952"/>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429973"/>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603366" y="1547371"/>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pic>
        <p:nvPicPr>
          <p:cNvPr id="13" name="Picture 12"/>
          <p:cNvPicPr>
            <a:picLocks noChangeAspect="1" noChangeArrowheads="1"/>
          </p:cNvPicPr>
          <p:nvPr/>
        </p:nvPicPr>
        <p:blipFill>
          <a:blip r:embed="rId2" cstate="print"/>
          <a:srcRect/>
          <a:stretch>
            <a:fillRect/>
          </a:stretch>
        </p:blipFill>
        <p:spPr bwMode="auto">
          <a:xfrm>
            <a:off x="0" y="1845561"/>
            <a:ext cx="4683631" cy="2171871"/>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a:stretch>
            <a:fillRect/>
          </a:stretch>
        </p:blipFill>
        <p:spPr bwMode="auto">
          <a:xfrm>
            <a:off x="4622800" y="1845561"/>
            <a:ext cx="4521200" cy="2171871"/>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8239" y="4727170"/>
            <a:ext cx="4595127" cy="2130830"/>
          </a:xfrm>
          <a:prstGeom prst="rect">
            <a:avLst/>
          </a:prstGeom>
          <a:noFill/>
          <a:ln w="9525">
            <a:noFill/>
            <a:miter lim="800000"/>
            <a:headEnd/>
            <a:tailEnd/>
          </a:ln>
          <a:effectLst/>
        </p:spPr>
      </p:pic>
      <p:pic>
        <p:nvPicPr>
          <p:cNvPr id="16" name="Picture 15"/>
          <p:cNvPicPr>
            <a:picLocks noChangeAspect="1" noChangeArrowheads="1"/>
          </p:cNvPicPr>
          <p:nvPr/>
        </p:nvPicPr>
        <p:blipFill>
          <a:blip r:embed="rId5" cstate="print"/>
          <a:srcRect/>
          <a:stretch>
            <a:fillRect/>
          </a:stretch>
        </p:blipFill>
        <p:spPr bwMode="auto">
          <a:xfrm>
            <a:off x="4548873" y="4727170"/>
            <a:ext cx="4595127" cy="2130830"/>
          </a:xfrm>
          <a:prstGeom prst="rect">
            <a:avLst/>
          </a:prstGeom>
          <a:noFill/>
          <a:ln w="9525">
            <a:noFill/>
            <a:miter lim="800000"/>
            <a:headEnd/>
            <a:tailEnd/>
          </a:ln>
          <a:effectLst/>
        </p:spPr>
      </p:pic>
    </p:spTree>
    <p:extLst>
      <p:ext uri="{BB962C8B-B14F-4D97-AF65-F5344CB8AC3E}">
        <p14:creationId xmlns:p14="http://schemas.microsoft.com/office/powerpoint/2010/main" val="39206918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513505"/>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555068" y="4409952"/>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429973"/>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603366" y="1547371"/>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pic>
        <p:nvPicPr>
          <p:cNvPr id="13" name="Picture 12"/>
          <p:cNvPicPr>
            <a:picLocks noChangeAspect="1" noChangeArrowheads="1"/>
          </p:cNvPicPr>
          <p:nvPr/>
        </p:nvPicPr>
        <p:blipFill>
          <a:blip r:embed="rId2" cstate="print"/>
          <a:srcRect/>
          <a:stretch>
            <a:fillRect/>
          </a:stretch>
        </p:blipFill>
        <p:spPr bwMode="auto">
          <a:xfrm>
            <a:off x="0" y="1845561"/>
            <a:ext cx="4683631" cy="2171871"/>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a:stretch>
            <a:fillRect/>
          </a:stretch>
        </p:blipFill>
        <p:spPr bwMode="auto">
          <a:xfrm>
            <a:off x="4622800" y="1845561"/>
            <a:ext cx="4521200" cy="2171871"/>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8239" y="4727170"/>
            <a:ext cx="4595127" cy="2130830"/>
          </a:xfrm>
          <a:prstGeom prst="rect">
            <a:avLst/>
          </a:prstGeom>
          <a:noFill/>
          <a:ln w="9525">
            <a:noFill/>
            <a:miter lim="800000"/>
            <a:headEnd/>
            <a:tailEnd/>
          </a:ln>
          <a:effectLst/>
        </p:spPr>
      </p:pic>
      <p:pic>
        <p:nvPicPr>
          <p:cNvPr id="16" name="Picture 15"/>
          <p:cNvPicPr>
            <a:picLocks noChangeAspect="1" noChangeArrowheads="1"/>
          </p:cNvPicPr>
          <p:nvPr/>
        </p:nvPicPr>
        <p:blipFill>
          <a:blip r:embed="rId5" cstate="print"/>
          <a:srcRect/>
          <a:stretch>
            <a:fillRect/>
          </a:stretch>
        </p:blipFill>
        <p:spPr bwMode="auto">
          <a:xfrm>
            <a:off x="4548873" y="4727170"/>
            <a:ext cx="4595127" cy="2130830"/>
          </a:xfrm>
          <a:prstGeom prst="rect">
            <a:avLst/>
          </a:prstGeom>
          <a:noFill/>
          <a:ln w="9525">
            <a:noFill/>
            <a:miter lim="800000"/>
            <a:headEnd/>
            <a:tailEnd/>
          </a:ln>
          <a:effectLst/>
        </p:spPr>
      </p:pic>
      <p:sp>
        <p:nvSpPr>
          <p:cNvPr id="17" name="Oval 16"/>
          <p:cNvSpPr/>
          <p:nvPr/>
        </p:nvSpPr>
        <p:spPr>
          <a:xfrm>
            <a:off x="4824700" y="1360314"/>
            <a:ext cx="4319300" cy="283730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9900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9399" y="4026775"/>
            <a:ext cx="3606801" cy="369332"/>
          </a:xfrm>
          <a:prstGeom prst="rect">
            <a:avLst/>
          </a:prstGeom>
          <a:noFill/>
        </p:spPr>
        <p:txBody>
          <a:bodyPr wrap="square" rtlCol="0">
            <a:spAutoFit/>
          </a:bodyPr>
          <a:lstStyle/>
          <a:p>
            <a:r>
              <a:rPr lang="en-US" b="1" dirty="0" smtClean="0">
                <a:solidFill>
                  <a:srgbClr val="FF0000"/>
                </a:solidFill>
              </a:rPr>
              <a:t>21.2 =&gt; 25.3 inches </a:t>
            </a:r>
            <a:r>
              <a:rPr lang="en-US" b="1" dirty="0" smtClean="0">
                <a:solidFill>
                  <a:srgbClr val="0067AC"/>
                </a:solidFill>
              </a:rPr>
              <a:t>(22% increase)</a:t>
            </a:r>
            <a:endParaRPr lang="en-US" b="1" dirty="0">
              <a:solidFill>
                <a:srgbClr val="0067AC"/>
              </a:solidFill>
            </a:endParaRPr>
          </a:p>
        </p:txBody>
      </p:sp>
      <p:sp>
        <p:nvSpPr>
          <p:cNvPr id="7" name="TextBox 6"/>
          <p:cNvSpPr txBox="1"/>
          <p:nvPr/>
        </p:nvSpPr>
        <p:spPr>
          <a:xfrm>
            <a:off x="5058066" y="4026775"/>
            <a:ext cx="3606801" cy="369332"/>
          </a:xfrm>
          <a:prstGeom prst="rect">
            <a:avLst/>
          </a:prstGeom>
          <a:noFill/>
        </p:spPr>
        <p:txBody>
          <a:bodyPr wrap="square" rtlCol="0">
            <a:spAutoFit/>
          </a:bodyPr>
          <a:lstStyle/>
          <a:p>
            <a:r>
              <a:rPr lang="en-US" b="1" dirty="0" smtClean="0">
                <a:solidFill>
                  <a:srgbClr val="FF0000"/>
                </a:solidFill>
              </a:rPr>
              <a:t>12.1 =&gt; 10.5 inches </a:t>
            </a:r>
            <a:r>
              <a:rPr lang="en-US" b="1" dirty="0" smtClean="0">
                <a:solidFill>
                  <a:srgbClr val="843400"/>
                </a:solidFill>
              </a:rPr>
              <a:t>(13% decrease)</a:t>
            </a:r>
            <a:endParaRPr lang="en-US" b="1" dirty="0">
              <a:solidFill>
                <a:srgbClr val="843400"/>
              </a:solidFill>
            </a:endParaRPr>
          </a:p>
        </p:txBody>
      </p:sp>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513505"/>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555068" y="4409952"/>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429973"/>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603366" y="1547371"/>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pic>
        <p:nvPicPr>
          <p:cNvPr id="13" name="Picture 12"/>
          <p:cNvPicPr>
            <a:picLocks noChangeAspect="1" noChangeArrowheads="1"/>
          </p:cNvPicPr>
          <p:nvPr/>
        </p:nvPicPr>
        <p:blipFill>
          <a:blip r:embed="rId2" cstate="print"/>
          <a:srcRect/>
          <a:stretch>
            <a:fillRect/>
          </a:stretch>
        </p:blipFill>
        <p:spPr bwMode="auto">
          <a:xfrm>
            <a:off x="0" y="1845561"/>
            <a:ext cx="4683631" cy="2171871"/>
          </a:xfrm>
          <a:prstGeom prst="rect">
            <a:avLst/>
          </a:prstGeom>
          <a:noFill/>
          <a:ln w="9525">
            <a:noFill/>
            <a:miter lim="800000"/>
            <a:headEnd/>
            <a:tailEnd/>
          </a:ln>
          <a:effectLst/>
        </p:spPr>
      </p:pic>
      <p:pic>
        <p:nvPicPr>
          <p:cNvPr id="14" name="Picture 13"/>
          <p:cNvPicPr>
            <a:picLocks noChangeAspect="1" noChangeArrowheads="1"/>
          </p:cNvPicPr>
          <p:nvPr/>
        </p:nvPicPr>
        <p:blipFill>
          <a:blip r:embed="rId3" cstate="print"/>
          <a:srcRect/>
          <a:stretch>
            <a:fillRect/>
          </a:stretch>
        </p:blipFill>
        <p:spPr bwMode="auto">
          <a:xfrm>
            <a:off x="4622800" y="1845561"/>
            <a:ext cx="4521200" cy="2171871"/>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8239" y="4727170"/>
            <a:ext cx="4595127" cy="2130830"/>
          </a:xfrm>
          <a:prstGeom prst="rect">
            <a:avLst/>
          </a:prstGeom>
          <a:noFill/>
          <a:ln w="9525">
            <a:noFill/>
            <a:miter lim="800000"/>
            <a:headEnd/>
            <a:tailEnd/>
          </a:ln>
          <a:effectLst/>
        </p:spPr>
      </p:pic>
      <p:pic>
        <p:nvPicPr>
          <p:cNvPr id="16" name="Picture 15"/>
          <p:cNvPicPr>
            <a:picLocks noChangeAspect="1" noChangeArrowheads="1"/>
          </p:cNvPicPr>
          <p:nvPr/>
        </p:nvPicPr>
        <p:blipFill>
          <a:blip r:embed="rId5" cstate="print"/>
          <a:srcRect/>
          <a:stretch>
            <a:fillRect/>
          </a:stretch>
        </p:blipFill>
        <p:spPr bwMode="auto">
          <a:xfrm>
            <a:off x="4548873" y="4727170"/>
            <a:ext cx="4595127" cy="2130830"/>
          </a:xfrm>
          <a:prstGeom prst="rect">
            <a:avLst/>
          </a:prstGeom>
          <a:noFill/>
          <a:ln w="9525">
            <a:noFill/>
            <a:miter lim="800000"/>
            <a:headEnd/>
            <a:tailEnd/>
          </a:ln>
          <a:effectLst/>
        </p:spPr>
      </p:pic>
      <p:cxnSp>
        <p:nvCxnSpPr>
          <p:cNvPr id="3" name="Straight Arrow Connector 2"/>
          <p:cNvCxnSpPr/>
          <p:nvPr/>
        </p:nvCxnSpPr>
        <p:spPr>
          <a:xfrm flipH="1">
            <a:off x="4385733" y="4026775"/>
            <a:ext cx="1" cy="700395"/>
          </a:xfrm>
          <a:prstGeom prst="straightConnector1">
            <a:avLst/>
          </a:prstGeom>
          <a:ln w="57150" cmpd="sng">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8676800" y="4017432"/>
            <a:ext cx="1" cy="700395"/>
          </a:xfrm>
          <a:prstGeom prst="straightConnector1">
            <a:avLst/>
          </a:prstGeom>
          <a:ln w="57150" cmpd="sng">
            <a:solidFill>
              <a:srgbClr val="8434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20407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199"/>
            <a:ext cx="8229600" cy="1016001"/>
          </a:xfrm>
        </p:spPr>
        <p:txBody>
          <a:bodyPr>
            <a:normAutofit fontScale="90000"/>
          </a:bodyPr>
          <a:lstStyle/>
          <a:p>
            <a:pPr algn="ctr"/>
            <a:r>
              <a:rPr lang="en-US" dirty="0" smtClean="0"/>
              <a:t>Mean Summer (JJA) Dew-Point Temperatures for Des Moines, IA</a:t>
            </a:r>
            <a:endParaRPr lang="en-US" dirty="0"/>
          </a:p>
        </p:txBody>
      </p:sp>
      <p:pic>
        <p:nvPicPr>
          <p:cNvPr id="6" name="Picture 5" descr="DSM_JJA_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834" y="2217718"/>
            <a:ext cx="7315932" cy="4640281"/>
          </a:xfrm>
          <a:prstGeom prst="rect">
            <a:avLst/>
          </a:prstGeom>
        </p:spPr>
      </p:pic>
      <p:sp>
        <p:nvSpPr>
          <p:cNvPr id="11" name="TextBox 10"/>
          <p:cNvSpPr txBox="1"/>
          <p:nvPr/>
        </p:nvSpPr>
        <p:spPr>
          <a:xfrm>
            <a:off x="3282662" y="3453368"/>
            <a:ext cx="2274982" cy="369332"/>
          </a:xfrm>
          <a:prstGeom prst="rect">
            <a:avLst/>
          </a:prstGeom>
          <a:noFill/>
        </p:spPr>
        <p:txBody>
          <a:bodyPr wrap="none" rtlCol="0">
            <a:spAutoFit/>
          </a:bodyPr>
          <a:lstStyle/>
          <a:p>
            <a:r>
              <a:rPr lang="en-US" b="1" dirty="0" smtClean="0">
                <a:solidFill>
                  <a:srgbClr val="FF0000"/>
                </a:solidFill>
              </a:rPr>
              <a:t>Rise of 3</a:t>
            </a:r>
            <a:r>
              <a:rPr lang="en-US" b="1" baseline="30000" dirty="0" smtClean="0">
                <a:solidFill>
                  <a:srgbClr val="FF0000"/>
                </a:solidFill>
              </a:rPr>
              <a:t>o</a:t>
            </a:r>
            <a:r>
              <a:rPr lang="en-US" b="1" dirty="0" smtClean="0">
                <a:solidFill>
                  <a:srgbClr val="FF0000"/>
                </a:solidFill>
              </a:rPr>
              <a:t>F in 42 years </a:t>
            </a:r>
            <a:endParaRPr lang="en-US" b="1" dirty="0">
              <a:solidFill>
                <a:srgbClr val="FF0000"/>
              </a:solidFill>
            </a:endParaRPr>
          </a:p>
        </p:txBody>
      </p:sp>
      <p:sp>
        <p:nvSpPr>
          <p:cNvPr id="14" name="TextBox 13"/>
          <p:cNvSpPr txBox="1"/>
          <p:nvPr/>
        </p:nvSpPr>
        <p:spPr>
          <a:xfrm>
            <a:off x="2533326" y="3822700"/>
            <a:ext cx="3716921" cy="369332"/>
          </a:xfrm>
          <a:prstGeom prst="rect">
            <a:avLst/>
          </a:prstGeom>
          <a:noFill/>
        </p:spPr>
        <p:txBody>
          <a:bodyPr wrap="none" rtlCol="0">
            <a:spAutoFit/>
          </a:bodyPr>
          <a:lstStyle/>
          <a:p>
            <a:r>
              <a:rPr lang="en-US" b="1" dirty="0" smtClean="0">
                <a:solidFill>
                  <a:srgbClr val="FF0000"/>
                </a:solidFill>
              </a:rPr>
              <a:t>12% rise in water content in 42 years </a:t>
            </a:r>
            <a:endParaRPr lang="en-US" b="1" dirty="0">
              <a:solidFill>
                <a:srgbClr val="FF0000"/>
              </a:solidFill>
            </a:endParaRPr>
          </a:p>
        </p:txBody>
      </p:sp>
      <p:sp>
        <p:nvSpPr>
          <p:cNvPr id="7" name="Isosceles Triangle 6"/>
          <p:cNvSpPr/>
          <p:nvPr/>
        </p:nvSpPr>
        <p:spPr>
          <a:xfrm>
            <a:off x="7243819" y="5597525"/>
            <a:ext cx="117362" cy="88900"/>
          </a:xfrm>
          <a:prstGeom prst="triangle">
            <a:avLst/>
          </a:prstGeom>
          <a:solidFill>
            <a:srgbClr val="C0504D"/>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7031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664"/>
            <a:ext cx="8305800" cy="1143000"/>
          </a:xfrm>
        </p:spPr>
        <p:txBody>
          <a:bodyPr>
            <a:normAutofit fontScale="90000"/>
          </a:bodyPr>
          <a:lstStyle/>
          <a:p>
            <a:pPr>
              <a:defRPr/>
            </a:pPr>
            <a:r>
              <a:rPr lang="en-US" sz="3600" dirty="0" smtClean="0"/>
              <a:t>Iowa Agricultural Producers are </a:t>
            </a:r>
            <a:r>
              <a:rPr lang="en-US" dirty="0" smtClean="0"/>
              <a:t>Adapting to Climate Change</a:t>
            </a:r>
            <a:r>
              <a:rPr lang="en-US" sz="3600" dirty="0" smtClean="0"/>
              <a:t>:</a:t>
            </a:r>
            <a:endParaRPr lang="en-US" sz="3600" dirty="0"/>
          </a:p>
        </p:txBody>
      </p:sp>
      <p:sp>
        <p:nvSpPr>
          <p:cNvPr id="3" name="Content Placeholder 2"/>
          <p:cNvSpPr>
            <a:spLocks noGrp="1"/>
          </p:cNvSpPr>
          <p:nvPr>
            <p:ph idx="1"/>
          </p:nvPr>
        </p:nvSpPr>
        <p:spPr>
          <a:xfrm>
            <a:off x="1371600" y="2463525"/>
            <a:ext cx="7391400" cy="4013475"/>
          </a:xfrm>
        </p:spPr>
        <p:txBody>
          <a:bodyPr>
            <a:normAutofit fontScale="85000" lnSpcReduction="10000"/>
          </a:bodyPr>
          <a:lstStyle/>
          <a:p>
            <a:pPr>
              <a:buFont typeface="Wingdings" pitchFamily="-112" charset="2"/>
              <a:buChar char=""/>
              <a:defRPr/>
            </a:pPr>
            <a:r>
              <a:rPr lang="en-US" sz="2000" dirty="0" smtClean="0">
                <a:solidFill>
                  <a:srgbClr val="0067AC"/>
                </a:solidFill>
              </a:rPr>
              <a:t>Longer growing season:  </a:t>
            </a:r>
            <a:r>
              <a:rPr lang="en-US" sz="2000" dirty="0" smtClean="0">
                <a:solidFill>
                  <a:srgbClr val="708F24"/>
                </a:solidFill>
              </a:rPr>
              <a:t>plant earlier, plant longer season hybrids, harvest later</a:t>
            </a:r>
          </a:p>
          <a:p>
            <a:pPr>
              <a:buFont typeface="Wingdings" pitchFamily="-112" charset="2"/>
              <a:buChar char=""/>
              <a:defRPr/>
            </a:pPr>
            <a:r>
              <a:rPr lang="en-US" sz="2000" dirty="0" smtClean="0">
                <a:solidFill>
                  <a:srgbClr val="0067AC"/>
                </a:solidFill>
              </a:rPr>
              <a:t>Wetter springs</a:t>
            </a:r>
            <a:r>
              <a:rPr lang="en-US" sz="2000" dirty="0" smtClean="0">
                <a:solidFill>
                  <a:srgbClr val="708F24"/>
                </a:solidFill>
              </a:rPr>
              <a:t>:  larger machinery enables planting in smaller weather windows</a:t>
            </a:r>
          </a:p>
          <a:p>
            <a:pPr>
              <a:buFont typeface="Wingdings" pitchFamily="-112" charset="2"/>
              <a:buChar char=""/>
              <a:defRPr/>
            </a:pPr>
            <a:r>
              <a:rPr lang="en-US" sz="2000" dirty="0" smtClean="0">
                <a:solidFill>
                  <a:srgbClr val="0067AC"/>
                </a:solidFill>
              </a:rPr>
              <a:t>More summer precipitation</a:t>
            </a:r>
            <a:r>
              <a:rPr lang="en-US" sz="2000" dirty="0" smtClean="0">
                <a:solidFill>
                  <a:srgbClr val="708F24"/>
                </a:solidFill>
              </a:rPr>
              <a:t>:  higher planting densities for higher yields</a:t>
            </a:r>
          </a:p>
          <a:p>
            <a:pPr>
              <a:buFont typeface="Wingdings" pitchFamily="-112" charset="2"/>
              <a:buChar char=""/>
              <a:defRPr/>
            </a:pPr>
            <a:r>
              <a:rPr lang="en-US" sz="2000" dirty="0" smtClean="0">
                <a:solidFill>
                  <a:srgbClr val="0067AC"/>
                </a:solidFill>
              </a:rPr>
              <a:t>Wetter springs and summers:  </a:t>
            </a:r>
            <a:r>
              <a:rPr lang="en-US" sz="2000" dirty="0" smtClean="0">
                <a:solidFill>
                  <a:srgbClr val="708F24"/>
                </a:solidFill>
              </a:rPr>
              <a:t>more subsurface drainage tile is being installed, closer spacing, sloped surfaces</a:t>
            </a:r>
          </a:p>
          <a:p>
            <a:pPr>
              <a:buFont typeface="Wingdings" pitchFamily="-112" charset="2"/>
              <a:buChar char=""/>
              <a:defRPr/>
            </a:pPr>
            <a:r>
              <a:rPr lang="en-US" sz="2000" dirty="0" smtClean="0">
                <a:solidFill>
                  <a:srgbClr val="0067AC"/>
                </a:solidFill>
              </a:rPr>
              <a:t>Fewer extreme heat events:  </a:t>
            </a:r>
            <a:r>
              <a:rPr lang="en-US" sz="2000" dirty="0" smtClean="0">
                <a:solidFill>
                  <a:srgbClr val="708F24"/>
                </a:solidFill>
              </a:rPr>
              <a:t>higher planting densities, fewer pollination failures; and planting seeds with a variety of </a:t>
            </a:r>
            <a:r>
              <a:rPr lang="en-US" sz="2000" smtClean="0">
                <a:solidFill>
                  <a:srgbClr val="708F24"/>
                </a:solidFill>
              </a:rPr>
              <a:t>pollination periods</a:t>
            </a:r>
            <a:endParaRPr lang="en-US" sz="2000" dirty="0" smtClean="0">
              <a:solidFill>
                <a:srgbClr val="708F24"/>
              </a:solidFill>
            </a:endParaRPr>
          </a:p>
          <a:p>
            <a:pPr>
              <a:buFont typeface="Wingdings" pitchFamily="-112" charset="2"/>
              <a:buChar char=""/>
              <a:defRPr/>
            </a:pPr>
            <a:r>
              <a:rPr lang="en-US" sz="2000" dirty="0" smtClean="0">
                <a:solidFill>
                  <a:srgbClr val="0067AC"/>
                </a:solidFill>
              </a:rPr>
              <a:t>Higher humidity:</a:t>
            </a:r>
            <a:r>
              <a:rPr lang="en-US" sz="2000" dirty="0" smtClean="0">
                <a:solidFill>
                  <a:srgbClr val="C2251F"/>
                </a:solidFill>
              </a:rPr>
              <a:t>  </a:t>
            </a:r>
            <a:r>
              <a:rPr lang="en-US" sz="2000" dirty="0" smtClean="0">
                <a:solidFill>
                  <a:srgbClr val="708F24"/>
                </a:solidFill>
              </a:rPr>
              <a:t>more spraying for pathogens favored by moist conditions. more problems with fall crop dry-down, wider bean heads for faster harvest due to shorter harvest period during the daytime.</a:t>
            </a:r>
          </a:p>
          <a:p>
            <a:pPr>
              <a:buFont typeface="Wingdings" pitchFamily="-112" charset="2"/>
              <a:buChar char=""/>
              <a:defRPr/>
            </a:pPr>
            <a:r>
              <a:rPr lang="en-US" sz="2000" dirty="0" smtClean="0">
                <a:solidFill>
                  <a:srgbClr val="0067AC"/>
                </a:solidFill>
              </a:rPr>
              <a:t>Drier autumns:</a:t>
            </a:r>
            <a:r>
              <a:rPr lang="en-US" sz="2000" dirty="0" smtClean="0">
                <a:solidFill>
                  <a:srgbClr val="020F62"/>
                </a:solidFill>
              </a:rPr>
              <a:t>  </a:t>
            </a:r>
            <a:r>
              <a:rPr lang="en-US" sz="2000" dirty="0" smtClean="0">
                <a:solidFill>
                  <a:srgbClr val="708F24"/>
                </a:solidFill>
              </a:rPr>
              <a:t>delay harvest to take advantage of natural dry-down conditions, thereby reducing fuel costs</a:t>
            </a:r>
            <a:r>
              <a:rPr lang="en-US" sz="2400" dirty="0" smtClean="0">
                <a:solidFill>
                  <a:srgbClr val="708F24"/>
                </a:solidFill>
              </a:rPr>
              <a:t> </a:t>
            </a:r>
          </a:p>
          <a:p>
            <a:pPr>
              <a:buFont typeface="Wingdings" pitchFamily="-112" charset="2"/>
              <a:buChar char=""/>
              <a:defRPr/>
            </a:pPr>
            <a:endParaRPr lang="en-US" dirty="0">
              <a:solidFill>
                <a:srgbClr val="C2251F"/>
              </a:solidFill>
            </a:endParaRPr>
          </a:p>
        </p:txBody>
      </p:sp>
      <p:sp>
        <p:nvSpPr>
          <p:cNvPr id="95236" name="TextBox 3"/>
          <p:cNvSpPr txBox="1">
            <a:spLocks noChangeArrowheads="1"/>
          </p:cNvSpPr>
          <p:nvPr/>
        </p:nvSpPr>
        <p:spPr bwMode="auto">
          <a:xfrm>
            <a:off x="1524000" y="6457950"/>
            <a:ext cx="2507806" cy="40005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8000"/>
                </a:solidFill>
              </a:rPr>
              <a:t>HIGHER YIELDS!!</a:t>
            </a:r>
          </a:p>
        </p:txBody>
      </p:sp>
      <p:sp>
        <p:nvSpPr>
          <p:cNvPr id="95237" name="Right Arrow 4"/>
          <p:cNvSpPr>
            <a:spLocks noChangeArrowheads="1"/>
          </p:cNvSpPr>
          <p:nvPr/>
        </p:nvSpPr>
        <p:spPr bwMode="auto">
          <a:xfrm>
            <a:off x="457200" y="6477000"/>
            <a:ext cx="977900" cy="381000"/>
          </a:xfrm>
          <a:prstGeom prst="rightArrow">
            <a:avLst>
              <a:gd name="adj1" fmla="val 50000"/>
              <a:gd name="adj2" fmla="val 50026"/>
            </a:avLst>
          </a:prstGeom>
          <a:solidFill>
            <a:srgbClr val="008000"/>
          </a:solidFill>
          <a:ln w="9525">
            <a:solidFill>
              <a:srgbClr val="800000"/>
            </a:solidFill>
            <a:round/>
            <a:headEnd/>
            <a:tailEnd/>
          </a:ln>
        </p:spPr>
        <p:txBody>
          <a:bodyPr>
            <a:prstTxWarp prst="textNoShape">
              <a:avLst/>
            </a:prstTxWarp>
          </a:bodyPr>
          <a:lstStyle/>
          <a:p>
            <a:pPr eaLnBrk="0" hangingPunct="0"/>
            <a:endParaRPr lang="en-US"/>
          </a:p>
        </p:txBody>
      </p:sp>
      <p:sp>
        <p:nvSpPr>
          <p:cNvPr id="95238" name="TextBox 5"/>
          <p:cNvSpPr txBox="1">
            <a:spLocks noChangeArrowheads="1"/>
          </p:cNvSpPr>
          <p:nvPr/>
        </p:nvSpPr>
        <p:spPr bwMode="auto">
          <a:xfrm flipH="1">
            <a:off x="3883850" y="6457950"/>
            <a:ext cx="4879150" cy="369332"/>
          </a:xfrm>
          <a:prstGeom prst="rect">
            <a:avLst/>
          </a:prstGeom>
          <a:noFill/>
          <a:ln w="9525">
            <a:noFill/>
            <a:miter lim="800000"/>
            <a:headEnd/>
            <a:tailEnd/>
          </a:ln>
        </p:spPr>
        <p:txBody>
          <a:bodyPr wrap="square">
            <a:prstTxWarp prst="textNoShape">
              <a:avLst/>
            </a:prstTxWarp>
            <a:spAutoFit/>
          </a:bodyPr>
          <a:lstStyle/>
          <a:p>
            <a:pPr algn="ctr"/>
            <a:r>
              <a:rPr lang="en-US" sz="1800" dirty="0">
                <a:solidFill>
                  <a:srgbClr val="008000"/>
                </a:solidFill>
              </a:rPr>
              <a:t>Is it genetics or climate?  Likely some of each.</a:t>
            </a:r>
          </a:p>
        </p:txBody>
      </p:sp>
    </p:spTree>
    <p:extLst>
      <p:ext uri="{BB962C8B-B14F-4D97-AF65-F5344CB8AC3E}">
        <p14:creationId xmlns:p14="http://schemas.microsoft.com/office/powerpoint/2010/main" val="26630206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t>Outline</a:t>
            </a:r>
            <a:endParaRPr lang="en-US" sz="4400" dirty="0"/>
          </a:p>
        </p:txBody>
      </p:sp>
      <p:sp>
        <p:nvSpPr>
          <p:cNvPr id="3" name="Content Placeholder 2"/>
          <p:cNvSpPr>
            <a:spLocks noGrp="1"/>
          </p:cNvSpPr>
          <p:nvPr>
            <p:ph idx="1"/>
          </p:nvPr>
        </p:nvSpPr>
        <p:spPr>
          <a:xfrm>
            <a:off x="778935" y="2510895"/>
            <a:ext cx="7687732" cy="3331633"/>
          </a:xfrm>
        </p:spPr>
        <p:txBody>
          <a:bodyPr>
            <a:noAutofit/>
          </a:bodyPr>
          <a:lstStyle/>
          <a:p>
            <a:pPr marL="457200" indent="-457200">
              <a:buFont typeface="Arial"/>
              <a:buChar char="•"/>
            </a:pPr>
            <a:r>
              <a:rPr lang="en-US" dirty="0" smtClean="0">
                <a:solidFill>
                  <a:srgbClr val="708F24"/>
                </a:solidFill>
              </a:rPr>
              <a:t>Recent trends in temperature and precipitation  </a:t>
            </a:r>
          </a:p>
          <a:p>
            <a:pPr marL="457200" indent="-457200">
              <a:buFont typeface="Arial"/>
              <a:buChar char="•"/>
            </a:pPr>
            <a:r>
              <a:rPr lang="en-US" dirty="0" smtClean="0">
                <a:solidFill>
                  <a:srgbClr val="708F24"/>
                </a:solidFill>
              </a:rPr>
              <a:t>Farmer adaptation to climate change </a:t>
            </a:r>
          </a:p>
          <a:p>
            <a:pPr marL="457200" indent="-457200">
              <a:buFont typeface="Arial"/>
              <a:buChar char="•"/>
            </a:pPr>
            <a:r>
              <a:rPr lang="en-US" dirty="0" smtClean="0">
                <a:solidFill>
                  <a:srgbClr val="708F24"/>
                </a:solidFill>
              </a:rPr>
              <a:t>Projected </a:t>
            </a:r>
            <a:r>
              <a:rPr lang="en-US" dirty="0" smtClean="0">
                <a:solidFill>
                  <a:srgbClr val="708F24"/>
                </a:solidFill>
              </a:rPr>
              <a:t>long-term</a:t>
            </a:r>
            <a:r>
              <a:rPr lang="en-US" dirty="0" smtClean="0">
                <a:solidFill>
                  <a:srgbClr val="708F24"/>
                </a:solidFill>
              </a:rPr>
              <a:t> </a:t>
            </a:r>
            <a:r>
              <a:rPr lang="en-US" dirty="0" smtClean="0">
                <a:solidFill>
                  <a:srgbClr val="708F24"/>
                </a:solidFill>
              </a:rPr>
              <a:t>changes in US climate and grain producing regions</a:t>
            </a:r>
          </a:p>
          <a:p>
            <a:pPr marL="457200" indent="-457200">
              <a:buFont typeface="Arial"/>
              <a:buChar char="•"/>
            </a:pPr>
            <a:r>
              <a:rPr lang="en-US" dirty="0" smtClean="0">
                <a:solidFill>
                  <a:srgbClr val="708F24"/>
                </a:solidFill>
              </a:rPr>
              <a:t>Drought development since end of 2012 and projections for summer 2013</a:t>
            </a:r>
          </a:p>
          <a:p>
            <a:pPr marL="0" indent="0"/>
            <a:endParaRPr lang="en-US" dirty="0" smtClean="0">
              <a:solidFill>
                <a:srgbClr val="708F24"/>
              </a:solidFill>
            </a:endParaRPr>
          </a:p>
        </p:txBody>
      </p:sp>
    </p:spTree>
    <p:extLst>
      <p:ext uri="{BB962C8B-B14F-4D97-AF65-F5344CB8AC3E}">
        <p14:creationId xmlns:p14="http://schemas.microsoft.com/office/powerpoint/2010/main" val="800706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968500"/>
            <a:ext cx="8826500" cy="2308324"/>
          </a:xfrm>
          <a:prstGeom prst="rect">
            <a:avLst/>
          </a:prstGeom>
          <a:noFill/>
        </p:spPr>
        <p:txBody>
          <a:bodyPr wrap="square" rtlCol="0">
            <a:spAutoFit/>
          </a:bodyPr>
          <a:lstStyle/>
          <a:p>
            <a:pPr algn="ctr"/>
            <a:r>
              <a:rPr lang="en-US" sz="7200" dirty="0" smtClean="0">
                <a:solidFill>
                  <a:srgbClr val="008000"/>
                </a:solidFill>
              </a:rPr>
              <a:t>So what about </a:t>
            </a:r>
            <a:r>
              <a:rPr lang="en-US" sz="7200" dirty="0" smtClean="0">
                <a:solidFill>
                  <a:srgbClr val="008000"/>
                </a:solidFill>
              </a:rPr>
              <a:t>clima</a:t>
            </a:r>
            <a:r>
              <a:rPr lang="en-US" sz="7200" dirty="0" smtClean="0">
                <a:solidFill>
                  <a:srgbClr val="008000"/>
                </a:solidFill>
              </a:rPr>
              <a:t>tes </a:t>
            </a:r>
            <a:r>
              <a:rPr lang="en-US" sz="7200" dirty="0" smtClean="0">
                <a:solidFill>
                  <a:srgbClr val="008000"/>
                </a:solidFill>
              </a:rPr>
              <a:t>of</a:t>
            </a:r>
            <a:r>
              <a:rPr lang="en-US" sz="7200" dirty="0" smtClean="0">
                <a:solidFill>
                  <a:srgbClr val="008000"/>
                </a:solidFill>
              </a:rPr>
              <a:t> </a:t>
            </a:r>
            <a:r>
              <a:rPr lang="en-US" sz="7200" dirty="0" smtClean="0">
                <a:solidFill>
                  <a:srgbClr val="008000"/>
                </a:solidFill>
              </a:rPr>
              <a:t>the future?</a:t>
            </a:r>
            <a:endParaRPr lang="en-US" sz="7200" dirty="0">
              <a:solidFill>
                <a:srgbClr val="008000"/>
              </a:solidFill>
            </a:endParaRPr>
          </a:p>
        </p:txBody>
      </p:sp>
    </p:spTree>
    <p:extLst>
      <p:ext uri="{BB962C8B-B14F-4D97-AF65-F5344CB8AC3E}">
        <p14:creationId xmlns:p14="http://schemas.microsoft.com/office/powerpoint/2010/main" val="10275021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IPCC_T2100.jpg"/>
          <p:cNvPicPr>
            <a:picLocks noChangeAspect="1" noChangeArrowheads="1"/>
          </p:cNvPicPr>
          <p:nvPr/>
        </p:nvPicPr>
        <p:blipFill>
          <a:blip r:embed="rId3"/>
          <a:srcRect/>
          <a:stretch>
            <a:fillRect/>
          </a:stretch>
        </p:blipFill>
        <p:spPr bwMode="auto">
          <a:xfrm>
            <a:off x="1066800" y="2342508"/>
            <a:ext cx="7086600" cy="4515491"/>
          </a:xfrm>
          <a:prstGeom prst="rect">
            <a:avLst/>
          </a:prstGeom>
          <a:noFill/>
          <a:ln w="9525">
            <a:noFill/>
            <a:miter lim="800000"/>
            <a:headEnd/>
            <a:tailEnd/>
          </a:ln>
        </p:spPr>
      </p:pic>
      <p:sp>
        <p:nvSpPr>
          <p:cNvPr id="48131" name="Rectangle 2"/>
          <p:cNvSpPr txBox="1">
            <a:spLocks noChangeArrowheads="1"/>
          </p:cNvSpPr>
          <p:nvPr/>
        </p:nvSpPr>
        <p:spPr bwMode="auto">
          <a:xfrm>
            <a:off x="160286" y="1294544"/>
            <a:ext cx="8686800" cy="762000"/>
          </a:xfrm>
          <a:prstGeom prst="rect">
            <a:avLst/>
          </a:prstGeom>
          <a:solidFill>
            <a:schemeClr val="tx2"/>
          </a:solidFill>
          <a:ln w="9525">
            <a:noFill/>
            <a:miter lim="800000"/>
            <a:headEnd/>
            <a:tailEnd/>
          </a:ln>
        </p:spPr>
        <p:txBody>
          <a:bodyPr lIns="182880" rIns="274320" anchor="ctr">
            <a:prstTxWarp prst="textNoShape">
              <a:avLst/>
            </a:prstTxWarp>
          </a:bodyPr>
          <a:lstStyle/>
          <a:p>
            <a:r>
              <a:rPr lang="en-US" sz="3200" b="1" dirty="0">
                <a:solidFill>
                  <a:srgbClr val="FFC000"/>
                </a:solidFill>
                <a:latin typeface="Century Gothic" pitchFamily="29" charset="0"/>
                <a:ea typeface="Century Gothic" pitchFamily="29" charset="0"/>
                <a:cs typeface="Century Gothic" pitchFamily="29" charset="0"/>
              </a:rPr>
              <a:t>What can we expect in the future?</a:t>
            </a:r>
          </a:p>
        </p:txBody>
      </p:sp>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pic>
        <p:nvPicPr>
          <p:cNvPr id="5" name="Picture 5" descr="CO2ch4TcFinalAGU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33" y="2281916"/>
            <a:ext cx="3524693" cy="275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6601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JJA Temp"/>
          <p:cNvPicPr>
            <a:picLocks noChangeAspect="1" noChangeArrowheads="1"/>
          </p:cNvPicPr>
          <p:nvPr/>
        </p:nvPicPr>
        <p:blipFill>
          <a:blip r:embed="rId3"/>
          <a:srcRect/>
          <a:stretch>
            <a:fillRect/>
          </a:stretch>
        </p:blipFill>
        <p:spPr bwMode="auto">
          <a:xfrm>
            <a:off x="0" y="1158925"/>
            <a:ext cx="9144000" cy="5699075"/>
          </a:xfrm>
          <a:prstGeom prst="rect">
            <a:avLst/>
          </a:prstGeom>
          <a:noFill/>
          <a:ln w="9525">
            <a:noFill/>
            <a:miter lim="800000"/>
            <a:headEnd/>
            <a:tailEnd/>
          </a:ln>
        </p:spPr>
      </p:pic>
      <p:sp>
        <p:nvSpPr>
          <p:cNvPr id="64515"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extLst>
      <p:ext uri="{BB962C8B-B14F-4D97-AF65-F5344CB8AC3E}">
        <p14:creationId xmlns:p14="http://schemas.microsoft.com/office/powerpoint/2010/main" val="42472759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1325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651794" y="2980531"/>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470944" y="3685664"/>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Tree>
    <p:extLst>
      <p:ext uri="{BB962C8B-B14F-4D97-AF65-F5344CB8AC3E}">
        <p14:creationId xmlns:p14="http://schemas.microsoft.com/office/powerpoint/2010/main" val="34650578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6243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12800" y="4250268"/>
            <a:ext cx="4157663" cy="830997"/>
          </a:xfrm>
          <a:prstGeom prst="rect">
            <a:avLst/>
          </a:prstGeom>
          <a:solidFill>
            <a:schemeClr val="bg1"/>
          </a:solidFill>
          <a:ln w="38100" cmpd="sng">
            <a:solidFill>
              <a:srgbClr val="FF0000"/>
            </a:solidFill>
          </a:ln>
        </p:spPr>
        <p:txBody>
          <a:bodyPr wrap="square" rtlCol="0">
            <a:spAutoFit/>
          </a:bodyPr>
          <a:lstStyle/>
          <a:p>
            <a:r>
              <a:rPr lang="en-US" sz="2400" b="1" dirty="0" smtClean="0">
                <a:solidFill>
                  <a:srgbClr val="FF0000"/>
                </a:solidFill>
              </a:rPr>
              <a:t>Current Des Moines average is  &lt; 1.4 days per year over 100</a:t>
            </a:r>
            <a:r>
              <a:rPr lang="en-US" sz="2400" b="1" baseline="30000" dirty="0" smtClean="0">
                <a:solidFill>
                  <a:srgbClr val="FF0000"/>
                </a:solidFill>
              </a:rPr>
              <a:t>o</a:t>
            </a:r>
            <a:r>
              <a:rPr lang="en-US" sz="2400" b="1" dirty="0" smtClean="0">
                <a:solidFill>
                  <a:srgbClr val="FF0000"/>
                </a:solidFill>
              </a:rPr>
              <a:t>F</a:t>
            </a:r>
            <a:endParaRPr lang="en-US" sz="2400" b="1" dirty="0">
              <a:solidFill>
                <a:srgbClr val="FF0000"/>
              </a:solidFill>
            </a:endParaRPr>
          </a:p>
        </p:txBody>
      </p:sp>
    </p:spTree>
    <p:extLst>
      <p:ext uri="{BB962C8B-B14F-4D97-AF65-F5344CB8AC3E}">
        <p14:creationId xmlns:p14="http://schemas.microsoft.com/office/powerpoint/2010/main" val="268873144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66800"/>
            <a:ext cx="9144000" cy="914400"/>
          </a:xfrm>
        </p:spPr>
        <p:txBody>
          <a:bodyPr>
            <a:normAutofit fontScale="90000"/>
          </a:bodyPr>
          <a:lstStyle/>
          <a:p>
            <a:pPr algn="ctr" eaLnBrk="1" hangingPunct="1">
              <a:defRPr/>
            </a:pPr>
            <a:r>
              <a:rPr lang="en-US" sz="3000" b="1" dirty="0">
                <a:latin typeface="Arial" pitchFamily="-111" charset="0"/>
                <a:ea typeface="ＭＳ Ｐゴシック" pitchFamily="-111" charset="-128"/>
              </a:rPr>
              <a:t>Projected Change in Precipitation: 2081-2099</a:t>
            </a:r>
            <a:r>
              <a:rPr lang="en-US" sz="2600" b="1" dirty="0">
                <a:solidFill>
                  <a:srgbClr val="FFC000"/>
                </a:solidFill>
                <a:latin typeface="Arial" pitchFamily="-111" charset="0"/>
                <a:ea typeface="ＭＳ Ｐゴシック" pitchFamily="-111" charset="-128"/>
              </a:rPr>
              <a:t/>
            </a:r>
            <a:br>
              <a:rPr lang="en-US" sz="2600" b="1" dirty="0">
                <a:solidFill>
                  <a:srgbClr val="FFC000"/>
                </a:solidFill>
                <a:latin typeface="Arial" pitchFamily="-111" charset="0"/>
                <a:ea typeface="ＭＳ Ｐゴシック" pitchFamily="-111" charset="-128"/>
              </a:rPr>
            </a:br>
            <a:endParaRPr lang="en-US" sz="2600" b="1" dirty="0">
              <a:solidFill>
                <a:srgbClr val="FFC000"/>
              </a:solidFill>
              <a:latin typeface="Arial" pitchFamily="-111" charset="0"/>
              <a:ea typeface="ＭＳ Ｐゴシック" pitchFamily="-111" charset="-128"/>
            </a:endParaRPr>
          </a:p>
        </p:txBody>
      </p:sp>
      <p:sp>
        <p:nvSpPr>
          <p:cNvPr id="34819" name="Rectangle 4"/>
          <p:cNvSpPr>
            <a:spLocks noChangeArrowheads="1"/>
          </p:cNvSpPr>
          <p:nvPr/>
        </p:nvSpPr>
        <p:spPr bwMode="auto">
          <a:xfrm>
            <a:off x="0" y="5842198"/>
            <a:ext cx="2590800" cy="708025"/>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0067AC"/>
                </a:solidFill>
                <a:latin typeface="Arial" pitchFamily="-111" charset="0"/>
                <a:ea typeface="ＭＳ Ｐゴシック" pitchFamily="-111" charset="-128"/>
                <a:cs typeface="ＭＳ Ｐゴシック" pitchFamily="-111" charset="-128"/>
              </a:rPr>
              <a:t>Relative to 1960-1990</a:t>
            </a:r>
          </a:p>
        </p:txBody>
      </p:sp>
      <p:sp>
        <p:nvSpPr>
          <p:cNvPr id="55300" name="TextBox 5"/>
          <p:cNvSpPr txBox="1">
            <a:spLocks noChangeArrowheads="1"/>
          </p:cNvSpPr>
          <p:nvPr/>
        </p:nvSpPr>
        <p:spPr bwMode="auto">
          <a:xfrm>
            <a:off x="3962400" y="6172200"/>
            <a:ext cx="2133600" cy="338138"/>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Scale Reversed</a:t>
            </a:r>
          </a:p>
        </p:txBody>
      </p:sp>
      <p:pic>
        <p:nvPicPr>
          <p:cNvPr id="55301" name="Picture 3" descr="Untitled-1.jpg"/>
          <p:cNvPicPr>
            <a:picLocks noChangeAspect="1"/>
          </p:cNvPicPr>
          <p:nvPr/>
        </p:nvPicPr>
        <p:blipFill>
          <a:blip r:embed="rId2"/>
          <a:srcRect/>
          <a:stretch>
            <a:fillRect/>
          </a:stretch>
        </p:blipFill>
        <p:spPr bwMode="auto">
          <a:xfrm>
            <a:off x="3592324" y="1738386"/>
            <a:ext cx="5551676" cy="5119613"/>
          </a:xfrm>
          <a:prstGeom prst="rect">
            <a:avLst/>
          </a:prstGeom>
          <a:noFill/>
          <a:ln w="9525">
            <a:noFill/>
            <a:miter lim="800000"/>
            <a:headEnd/>
            <a:tailEnd/>
          </a:ln>
        </p:spPr>
      </p:pic>
      <p:sp>
        <p:nvSpPr>
          <p:cNvPr id="55302" name="Rectangle 6"/>
          <p:cNvSpPr>
            <a:spLocks noChangeArrowheads="1"/>
          </p:cNvSpPr>
          <p:nvPr/>
        </p:nvSpPr>
        <p:spPr bwMode="auto">
          <a:xfrm>
            <a:off x="0" y="2416482"/>
            <a:ext cx="2590800" cy="3090077"/>
          </a:xfrm>
          <a:prstGeom prst="rect">
            <a:avLst/>
          </a:prstGeom>
          <a:noFill/>
          <a:ln w="9525">
            <a:noFill/>
            <a:miter lim="800000"/>
            <a:headEnd/>
            <a:tailEnd/>
          </a:ln>
        </p:spPr>
        <p:txBody>
          <a:bodyPr>
            <a:prstTxWarp prst="textNoShape">
              <a:avLst/>
            </a:prstTxWarp>
            <a:spAutoFit/>
          </a:bodyPr>
          <a:lstStyle/>
          <a:p>
            <a:pPr>
              <a:lnSpc>
                <a:spcPct val="90000"/>
              </a:lnSpc>
            </a:pPr>
            <a:r>
              <a:rPr lang="en-US" sz="2400" b="1" dirty="0">
                <a:solidFill>
                  <a:srgbClr val="0067AC"/>
                </a:solidFill>
              </a:rPr>
              <a:t>Midwest: Increasing winter and spring precipitation, with drier summers</a:t>
            </a:r>
          </a:p>
          <a:p>
            <a:pPr>
              <a:lnSpc>
                <a:spcPct val="90000"/>
              </a:lnSpc>
            </a:pPr>
            <a:endParaRPr lang="en-US" sz="2400" b="1" dirty="0">
              <a:solidFill>
                <a:srgbClr val="0067AC"/>
              </a:solidFill>
            </a:endParaRPr>
          </a:p>
          <a:p>
            <a:pPr>
              <a:lnSpc>
                <a:spcPct val="90000"/>
              </a:lnSpc>
            </a:pPr>
            <a:r>
              <a:rPr lang="en-US" sz="2400" b="1" dirty="0">
                <a:solidFill>
                  <a:srgbClr val="0067AC"/>
                </a:solidFill>
              </a:rPr>
              <a:t>More frequent and intense periods of heavy rainfall</a:t>
            </a:r>
          </a:p>
        </p:txBody>
      </p:sp>
      <p:sp>
        <p:nvSpPr>
          <p:cNvPr id="7" name="TextBox 6"/>
          <p:cNvSpPr txBox="1"/>
          <p:nvPr/>
        </p:nvSpPr>
        <p:spPr>
          <a:xfrm>
            <a:off x="2302933" y="3773169"/>
            <a:ext cx="1357124" cy="2585323"/>
          </a:xfrm>
          <a:prstGeom prst="rect">
            <a:avLst/>
          </a:prstGeom>
          <a:noFill/>
        </p:spPr>
        <p:txBody>
          <a:bodyPr wrap="square" rtlCol="0">
            <a:spAutoFit/>
          </a:bodyPr>
          <a:lstStyle/>
          <a:p>
            <a:r>
              <a:rPr lang="en-US" dirty="0" err="1" smtClean="0">
                <a:solidFill>
                  <a:srgbClr val="FF0000"/>
                </a:solidFill>
              </a:rPr>
              <a:t>Unstippled</a:t>
            </a:r>
            <a:r>
              <a:rPr lang="en-US" dirty="0" smtClean="0">
                <a:solidFill>
                  <a:srgbClr val="FF0000"/>
                </a:solidFill>
              </a:rPr>
              <a:t> regions indicate reduced confidence</a:t>
            </a:r>
          </a:p>
          <a:p>
            <a:endParaRPr lang="en-US" dirty="0">
              <a:solidFill>
                <a:srgbClr val="FF0000"/>
              </a:solidFill>
            </a:endParaRPr>
          </a:p>
          <a:p>
            <a:r>
              <a:rPr lang="en-US" dirty="0" smtClean="0">
                <a:solidFill>
                  <a:srgbClr val="FF0000"/>
                </a:solidFill>
              </a:rPr>
              <a:t>CAUTION:  High uncertainty </a:t>
            </a:r>
            <a:endParaRPr lang="en-US" dirty="0">
              <a:solidFill>
                <a:srgbClr val="FF0000"/>
              </a:solidFill>
            </a:endParaRPr>
          </a:p>
        </p:txBody>
      </p:sp>
    </p:spTree>
    <p:extLst>
      <p:ext uri="{BB962C8B-B14F-4D97-AF65-F5344CB8AC3E}">
        <p14:creationId xmlns:p14="http://schemas.microsoft.com/office/powerpoint/2010/main" val="3629389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68528" y="1146596"/>
            <a:ext cx="8218272" cy="1143000"/>
          </a:xfrm>
        </p:spPr>
        <p:txBody>
          <a:bodyPr>
            <a:normAutofit fontScale="90000"/>
          </a:bodyPr>
          <a:lstStyle/>
          <a:p>
            <a:pPr>
              <a:defRPr/>
            </a:pPr>
            <a:r>
              <a:rPr lang="en-US" sz="3600" b="1" dirty="0" smtClean="0">
                <a:ea typeface="ＭＳ Ｐゴシック" pitchFamily="-111" charset="-128"/>
                <a:cs typeface="ＭＳ Ｐゴシック" pitchFamily="-111" charset="-128"/>
              </a:rPr>
              <a:t>Extreme weather events become more common</a:t>
            </a:r>
          </a:p>
        </p:txBody>
      </p:sp>
      <p:sp>
        <p:nvSpPr>
          <p:cNvPr id="38915" name="Content Placeholder 2"/>
          <p:cNvSpPr>
            <a:spLocks noGrp="1"/>
          </p:cNvSpPr>
          <p:nvPr>
            <p:ph idx="1"/>
          </p:nvPr>
        </p:nvSpPr>
        <p:spPr>
          <a:xfrm>
            <a:off x="76200" y="2465798"/>
            <a:ext cx="8610600" cy="3806161"/>
          </a:xfrm>
        </p:spPr>
        <p:txBody>
          <a:bodyPr>
            <a:noAutofit/>
          </a:bodyPr>
          <a:lstStyle/>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Events now considered rare will become commonplace.</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Heat waves will likely become longer and more severe</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Droughts are likely to become more frequent and severe in some regions</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Likely increase in severe thunderstorms (and perhaps in tornadoes).</a:t>
            </a:r>
          </a:p>
          <a:p>
            <a:pPr>
              <a:buFont typeface="Arial" pitchFamily="-111" charset="0"/>
              <a:buChar char="•"/>
              <a:defRPr/>
            </a:pPr>
            <a:r>
              <a:rPr lang="en-US" sz="2400" b="1" dirty="0" smtClean="0">
                <a:solidFill>
                  <a:srgbClr val="708F24"/>
                </a:solidFill>
                <a:ea typeface="ＭＳ Ｐゴシック" pitchFamily="-111" charset="-128"/>
                <a:cs typeface="ＭＳ Ｐゴシック" pitchFamily="-111" charset="-128"/>
              </a:rPr>
              <a:t>Winter storm tracks are shifting northward and the strongest storms  are likely to become stronger and more frequent.</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extLst>
      <p:ext uri="{BB962C8B-B14F-4D97-AF65-F5344CB8AC3E}">
        <p14:creationId xmlns:p14="http://schemas.microsoft.com/office/powerpoint/2010/main" val="33617592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e Temp effec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0966"/>
            <a:ext cx="9144000" cy="1629818"/>
          </a:xfrm>
          <a:prstGeom prst="rect">
            <a:avLst/>
          </a:prstGeom>
        </p:spPr>
      </p:pic>
      <p:sp>
        <p:nvSpPr>
          <p:cNvPr id="5" name="TextBox 4"/>
          <p:cNvSpPr txBox="1"/>
          <p:nvPr/>
        </p:nvSpPr>
        <p:spPr>
          <a:xfrm>
            <a:off x="287866" y="1354667"/>
            <a:ext cx="8703733" cy="1569660"/>
          </a:xfrm>
          <a:prstGeom prst="rect">
            <a:avLst/>
          </a:prstGeom>
          <a:noFill/>
        </p:spPr>
        <p:txBody>
          <a:bodyPr wrap="square" rtlCol="0">
            <a:spAutoFit/>
          </a:bodyPr>
          <a:lstStyle/>
          <a:p>
            <a:pPr algn="ctr"/>
            <a:r>
              <a:rPr lang="en-US" sz="3200" b="1" dirty="0" smtClean="0">
                <a:solidFill>
                  <a:srgbClr val="0067AC"/>
                </a:solidFill>
              </a:rPr>
              <a:t>Percent Changes in Crop Yield with </a:t>
            </a:r>
          </a:p>
          <a:p>
            <a:pPr algn="ctr"/>
            <a:r>
              <a:rPr lang="en-US" sz="3200" b="1" dirty="0" smtClean="0">
                <a:solidFill>
                  <a:srgbClr val="0067AC"/>
                </a:solidFill>
              </a:rPr>
              <a:t>Projected Changes in Annual Mean Temperature</a:t>
            </a:r>
          </a:p>
          <a:p>
            <a:pPr algn="ctr"/>
            <a:r>
              <a:rPr lang="en-US" sz="3200" b="1" dirty="0" smtClean="0">
                <a:solidFill>
                  <a:srgbClr val="0067AC"/>
                </a:solidFill>
              </a:rPr>
              <a:t>(not water or nutrient limited)</a:t>
            </a:r>
            <a:endParaRPr lang="en-US" sz="3200" b="1" dirty="0">
              <a:solidFill>
                <a:srgbClr val="0067AC"/>
              </a:solidFill>
            </a:endParaRPr>
          </a:p>
        </p:txBody>
      </p:sp>
      <p:sp>
        <p:nvSpPr>
          <p:cNvPr id="6" name="TextBox 5"/>
          <p:cNvSpPr txBox="1"/>
          <p:nvPr/>
        </p:nvSpPr>
        <p:spPr>
          <a:xfrm>
            <a:off x="118533" y="6334780"/>
            <a:ext cx="9025467" cy="523220"/>
          </a:xfrm>
          <a:prstGeom prst="rect">
            <a:avLst/>
          </a:prstGeom>
          <a:noFill/>
        </p:spPr>
        <p:txBody>
          <a:bodyPr wrap="square" rtlCol="0">
            <a:spAutoFit/>
          </a:bodyPr>
          <a:lstStyle/>
          <a:p>
            <a:r>
              <a:rPr lang="en-US" sz="1400" dirty="0">
                <a:solidFill>
                  <a:srgbClr val="708F24"/>
                </a:solidFill>
              </a:rPr>
              <a:t>Lee, J., S. </a:t>
            </a:r>
            <a:r>
              <a:rPr lang="en-US" sz="1400" dirty="0" err="1">
                <a:solidFill>
                  <a:srgbClr val="708F24"/>
                </a:solidFill>
              </a:rPr>
              <a:t>DeGryze</a:t>
            </a:r>
            <a:r>
              <a:rPr lang="en-US" sz="1400" dirty="0">
                <a:solidFill>
                  <a:srgbClr val="708F24"/>
                </a:solidFill>
              </a:rPr>
              <a:t>, and J. Six. 2011. Effect of climate change on field crop production in the California’s Central Valley. Climatic Change. 109(</a:t>
            </a:r>
            <a:r>
              <a:rPr lang="en-US" sz="1400" dirty="0" err="1">
                <a:solidFill>
                  <a:srgbClr val="708F24"/>
                </a:solidFill>
              </a:rPr>
              <a:t>Suppl</a:t>
            </a:r>
            <a:r>
              <a:rPr lang="en-US" sz="1400" dirty="0">
                <a:solidFill>
                  <a:srgbClr val="708F24"/>
                </a:solidFill>
              </a:rPr>
              <a:t>):S335-</a:t>
            </a:r>
            <a:r>
              <a:rPr lang="en-US" sz="1400" dirty="0" smtClean="0">
                <a:solidFill>
                  <a:srgbClr val="708F24"/>
                </a:solidFill>
              </a:rPr>
              <a:t>S353</a:t>
            </a:r>
            <a:endParaRPr lang="en-US" sz="1400" dirty="0">
              <a:solidFill>
                <a:srgbClr val="708F24"/>
              </a:solidFill>
            </a:endParaRPr>
          </a:p>
        </p:txBody>
      </p:sp>
      <p:sp>
        <p:nvSpPr>
          <p:cNvPr id="7" name="TextBox 6"/>
          <p:cNvSpPr txBox="1"/>
          <p:nvPr/>
        </p:nvSpPr>
        <p:spPr>
          <a:xfrm>
            <a:off x="1693333" y="5423172"/>
            <a:ext cx="5621867" cy="584776"/>
          </a:xfrm>
          <a:prstGeom prst="rect">
            <a:avLst/>
          </a:prstGeom>
          <a:noFill/>
        </p:spPr>
        <p:txBody>
          <a:bodyPr wrap="square" rtlCol="0">
            <a:spAutoFit/>
          </a:bodyPr>
          <a:lstStyle/>
          <a:p>
            <a:pPr algn="ctr"/>
            <a:r>
              <a:rPr lang="en-US" sz="3200" b="1" dirty="0" smtClean="0">
                <a:solidFill>
                  <a:srgbClr val="708F24"/>
                </a:solidFill>
              </a:rPr>
              <a:t>California Central Valley</a:t>
            </a:r>
            <a:endParaRPr lang="en-US" sz="3200" b="1" dirty="0">
              <a:solidFill>
                <a:srgbClr val="708F24"/>
              </a:solidFill>
            </a:endParaRPr>
          </a:p>
        </p:txBody>
      </p:sp>
    </p:spTree>
    <p:extLst>
      <p:ext uri="{BB962C8B-B14F-4D97-AF65-F5344CB8AC3E}">
        <p14:creationId xmlns:p14="http://schemas.microsoft.com/office/powerpoint/2010/main" val="134697959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Length of Grain Fill Period and Corn Yields:  Impact of High Temperatures</a:t>
            </a:r>
            <a:endParaRPr lang="en-US" dirty="0"/>
          </a:p>
        </p:txBody>
      </p:sp>
      <p:pic>
        <p:nvPicPr>
          <p:cNvPr id="4" name="Picture 3" descr="Illinois min temp &amp; grain fill.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1062"/>
            <a:ext cx="3810000" cy="2393180"/>
          </a:xfrm>
          <a:prstGeom prst="rect">
            <a:avLst/>
          </a:prstGeom>
        </p:spPr>
      </p:pic>
      <p:pic>
        <p:nvPicPr>
          <p:cNvPr id="6" name="Picture 5" descr="Illinois yield vs min tem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7296" y="4485127"/>
            <a:ext cx="3809999" cy="2399878"/>
          </a:xfrm>
          <a:prstGeom prst="rect">
            <a:avLst/>
          </a:prstGeom>
        </p:spPr>
      </p:pic>
      <p:pic>
        <p:nvPicPr>
          <p:cNvPr id="7" name="Picture 6" descr="Indiana yield and min tem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44242"/>
            <a:ext cx="3866704" cy="2340763"/>
          </a:xfrm>
          <a:prstGeom prst="rect">
            <a:avLst/>
          </a:prstGeom>
        </p:spPr>
      </p:pic>
      <p:pic>
        <p:nvPicPr>
          <p:cNvPr id="8" name="Picture 7" descr="Indiana min temp &amp; grain fill.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7296" y="2151062"/>
            <a:ext cx="3866703" cy="2435009"/>
          </a:xfrm>
          <a:prstGeom prst="rect">
            <a:avLst/>
          </a:prstGeom>
        </p:spPr>
      </p:pic>
      <p:sp>
        <p:nvSpPr>
          <p:cNvPr id="9" name="TextBox 8"/>
          <p:cNvSpPr txBox="1"/>
          <p:nvPr/>
        </p:nvSpPr>
        <p:spPr>
          <a:xfrm>
            <a:off x="2984500" y="2564368"/>
            <a:ext cx="788009" cy="369332"/>
          </a:xfrm>
          <a:prstGeom prst="rect">
            <a:avLst/>
          </a:prstGeom>
          <a:noFill/>
        </p:spPr>
        <p:txBody>
          <a:bodyPr wrap="none" rtlCol="0">
            <a:spAutoFit/>
          </a:bodyPr>
          <a:lstStyle/>
          <a:p>
            <a:r>
              <a:rPr lang="en-US" dirty="0" smtClean="0">
                <a:solidFill>
                  <a:srgbClr val="FF0000"/>
                </a:solidFill>
              </a:rPr>
              <a:t>Illinois</a:t>
            </a:r>
            <a:endParaRPr lang="en-US" dirty="0">
              <a:solidFill>
                <a:srgbClr val="FF0000"/>
              </a:solidFill>
            </a:endParaRPr>
          </a:p>
        </p:txBody>
      </p:sp>
      <p:sp>
        <p:nvSpPr>
          <p:cNvPr id="10" name="TextBox 9"/>
          <p:cNvSpPr txBox="1"/>
          <p:nvPr/>
        </p:nvSpPr>
        <p:spPr>
          <a:xfrm>
            <a:off x="3078695" y="4965700"/>
            <a:ext cx="788009" cy="369332"/>
          </a:xfrm>
          <a:prstGeom prst="rect">
            <a:avLst/>
          </a:prstGeom>
          <a:noFill/>
        </p:spPr>
        <p:txBody>
          <a:bodyPr wrap="none" rtlCol="0">
            <a:spAutoFit/>
          </a:bodyPr>
          <a:lstStyle/>
          <a:p>
            <a:r>
              <a:rPr lang="en-US" dirty="0" smtClean="0">
                <a:solidFill>
                  <a:srgbClr val="FF0000"/>
                </a:solidFill>
              </a:rPr>
              <a:t>Illinois</a:t>
            </a:r>
            <a:endParaRPr lang="en-US" dirty="0">
              <a:solidFill>
                <a:srgbClr val="FF0000"/>
              </a:solidFill>
            </a:endParaRPr>
          </a:p>
        </p:txBody>
      </p:sp>
      <p:sp>
        <p:nvSpPr>
          <p:cNvPr id="11" name="TextBox 10"/>
          <p:cNvSpPr txBox="1"/>
          <p:nvPr/>
        </p:nvSpPr>
        <p:spPr>
          <a:xfrm>
            <a:off x="8292795" y="2564368"/>
            <a:ext cx="880770" cy="369332"/>
          </a:xfrm>
          <a:prstGeom prst="rect">
            <a:avLst/>
          </a:prstGeom>
          <a:noFill/>
        </p:spPr>
        <p:txBody>
          <a:bodyPr wrap="none" rtlCol="0">
            <a:spAutoFit/>
          </a:bodyPr>
          <a:lstStyle/>
          <a:p>
            <a:r>
              <a:rPr lang="en-US" dirty="0" smtClean="0">
                <a:solidFill>
                  <a:srgbClr val="FF0000"/>
                </a:solidFill>
              </a:rPr>
              <a:t>Indiana</a:t>
            </a:r>
            <a:endParaRPr lang="en-US" dirty="0">
              <a:solidFill>
                <a:srgbClr val="FF0000"/>
              </a:solidFill>
            </a:endParaRPr>
          </a:p>
        </p:txBody>
      </p:sp>
      <p:sp>
        <p:nvSpPr>
          <p:cNvPr id="12" name="TextBox 11"/>
          <p:cNvSpPr txBox="1"/>
          <p:nvPr/>
        </p:nvSpPr>
        <p:spPr>
          <a:xfrm>
            <a:off x="8206525" y="4965700"/>
            <a:ext cx="880770" cy="369332"/>
          </a:xfrm>
          <a:prstGeom prst="rect">
            <a:avLst/>
          </a:prstGeom>
          <a:noFill/>
        </p:spPr>
        <p:txBody>
          <a:bodyPr wrap="none" rtlCol="0">
            <a:spAutoFit/>
          </a:bodyPr>
          <a:lstStyle/>
          <a:p>
            <a:r>
              <a:rPr lang="en-US" dirty="0" smtClean="0">
                <a:solidFill>
                  <a:srgbClr val="FF0000"/>
                </a:solidFill>
              </a:rPr>
              <a:t>Indiana</a:t>
            </a:r>
            <a:endParaRPr lang="en-US" dirty="0">
              <a:solidFill>
                <a:srgbClr val="FF0000"/>
              </a:solidFill>
            </a:endParaRPr>
          </a:p>
        </p:txBody>
      </p:sp>
      <p:sp>
        <p:nvSpPr>
          <p:cNvPr id="13" name="TextBox 12"/>
          <p:cNvSpPr txBox="1"/>
          <p:nvPr/>
        </p:nvSpPr>
        <p:spPr>
          <a:xfrm>
            <a:off x="3810000" y="2564368"/>
            <a:ext cx="1467297" cy="954107"/>
          </a:xfrm>
          <a:prstGeom prst="rect">
            <a:avLst/>
          </a:prstGeom>
          <a:noFill/>
        </p:spPr>
        <p:txBody>
          <a:bodyPr wrap="square" rtlCol="0">
            <a:spAutoFit/>
          </a:bodyPr>
          <a:lstStyle/>
          <a:p>
            <a:pPr algn="ctr"/>
            <a:r>
              <a:rPr lang="en-US" sz="1400" dirty="0" smtClean="0">
                <a:solidFill>
                  <a:srgbClr val="FF0000"/>
                </a:solidFill>
              </a:rPr>
              <a:t>High nighttime temperatures reduce length of grain fill period</a:t>
            </a:r>
            <a:endParaRPr lang="en-US" sz="1400" dirty="0">
              <a:solidFill>
                <a:srgbClr val="FF0000"/>
              </a:solidFill>
            </a:endParaRPr>
          </a:p>
        </p:txBody>
      </p:sp>
      <p:sp>
        <p:nvSpPr>
          <p:cNvPr id="14" name="TextBox 13"/>
          <p:cNvSpPr txBox="1"/>
          <p:nvPr/>
        </p:nvSpPr>
        <p:spPr>
          <a:xfrm>
            <a:off x="3866704" y="4965700"/>
            <a:ext cx="1467297" cy="1169551"/>
          </a:xfrm>
          <a:prstGeom prst="rect">
            <a:avLst/>
          </a:prstGeom>
          <a:noFill/>
        </p:spPr>
        <p:txBody>
          <a:bodyPr wrap="square" rtlCol="0">
            <a:spAutoFit/>
          </a:bodyPr>
          <a:lstStyle/>
          <a:p>
            <a:pPr algn="ctr"/>
            <a:r>
              <a:rPr lang="en-US" sz="1400" dirty="0" smtClean="0">
                <a:solidFill>
                  <a:srgbClr val="FF0000"/>
                </a:solidFill>
              </a:rPr>
              <a:t>High nighttime temperatures during grain fill period reduce yields</a:t>
            </a:r>
            <a:endParaRPr lang="en-US" sz="1400" dirty="0">
              <a:solidFill>
                <a:srgbClr val="FF0000"/>
              </a:solidFill>
            </a:endParaRPr>
          </a:p>
        </p:txBody>
      </p:sp>
      <p:cxnSp>
        <p:nvCxnSpPr>
          <p:cNvPr id="16" name="Straight Arrow Connector 15"/>
          <p:cNvCxnSpPr/>
          <p:nvPr/>
        </p:nvCxnSpPr>
        <p:spPr>
          <a:xfrm flipH="1" flipV="1">
            <a:off x="3078696" y="5829300"/>
            <a:ext cx="972604" cy="3059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175696" y="5702300"/>
            <a:ext cx="1593404" cy="4329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092700" y="3429000"/>
            <a:ext cx="1930400" cy="1799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2095500" y="3518475"/>
            <a:ext cx="2089760" cy="1180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962401" y="4244032"/>
            <a:ext cx="1314895" cy="584776"/>
          </a:xfrm>
          <a:prstGeom prst="rect">
            <a:avLst/>
          </a:prstGeom>
          <a:noFill/>
        </p:spPr>
        <p:txBody>
          <a:bodyPr wrap="square" rtlCol="0">
            <a:spAutoFit/>
          </a:bodyPr>
          <a:lstStyle/>
          <a:p>
            <a:pPr algn="ctr"/>
            <a:r>
              <a:rPr lang="en-US" sz="800" dirty="0" smtClean="0">
                <a:solidFill>
                  <a:srgbClr val="3C4DE1"/>
                </a:solidFill>
              </a:rPr>
              <a:t>The Climate Corporation (http</a:t>
            </a:r>
            <a:r>
              <a:rPr lang="en-US" sz="800" dirty="0">
                <a:solidFill>
                  <a:srgbClr val="3C4DE1"/>
                </a:solidFill>
              </a:rPr>
              <a:t>://</a:t>
            </a:r>
            <a:r>
              <a:rPr lang="en-US" sz="800" dirty="0" err="1">
                <a:solidFill>
                  <a:srgbClr val="3C4DE1"/>
                </a:solidFill>
              </a:rPr>
              <a:t>www.climate.com</a:t>
            </a:r>
            <a:r>
              <a:rPr lang="en-US" sz="800" dirty="0">
                <a:solidFill>
                  <a:srgbClr val="3C4DE1"/>
                </a:solidFill>
              </a:rPr>
              <a:t>/2012outlook/nighttime-heat-</a:t>
            </a:r>
            <a:r>
              <a:rPr lang="en-US" sz="800" dirty="0" smtClean="0">
                <a:solidFill>
                  <a:srgbClr val="3C4DE1"/>
                </a:solidFill>
              </a:rPr>
              <a:t>stress) </a:t>
            </a:r>
            <a:endParaRPr lang="en-US" sz="800" dirty="0">
              <a:solidFill>
                <a:srgbClr val="3C4DE1"/>
              </a:solidFill>
            </a:endParaRPr>
          </a:p>
        </p:txBody>
      </p:sp>
    </p:spTree>
    <p:extLst>
      <p:ext uri="{BB962C8B-B14F-4D97-AF65-F5344CB8AC3E}">
        <p14:creationId xmlns:p14="http://schemas.microsoft.com/office/powerpoint/2010/main" val="36384255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8266"/>
            <a:ext cx="8229600" cy="931862"/>
          </a:xfrm>
        </p:spPr>
        <p:txBody>
          <a:bodyPr/>
          <a:lstStyle/>
          <a:p>
            <a:pPr algn="ctr"/>
            <a:r>
              <a:rPr lang="en-US" dirty="0" smtClean="0"/>
              <a:t>Global CO</a:t>
            </a:r>
            <a:r>
              <a:rPr lang="en-US" baseline="-25000" dirty="0" smtClean="0"/>
              <a:t>2</a:t>
            </a:r>
            <a:r>
              <a:rPr lang="en-US" dirty="0" smtClean="0"/>
              <a:t> and  Mean Temperature</a:t>
            </a:r>
            <a:endParaRPr lang="en-US" dirty="0"/>
          </a:p>
        </p:txBody>
      </p:sp>
      <p:pic>
        <p:nvPicPr>
          <p:cNvPr id="4" name="Picture 3" descr="NASA global mean temperatu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5724" y="3268134"/>
            <a:ext cx="4779741" cy="3319462"/>
          </a:xfrm>
          <a:prstGeom prst="rect">
            <a:avLst/>
          </a:prstGeom>
        </p:spPr>
      </p:pic>
      <p:pic>
        <p:nvPicPr>
          <p:cNvPr id="3" name="Picture 2" descr="CO2 leve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4633"/>
            <a:ext cx="4080933" cy="3282734"/>
          </a:xfrm>
          <a:prstGeom prst="rect">
            <a:avLst/>
          </a:prstGeom>
        </p:spPr>
      </p:pic>
    </p:spTree>
    <p:extLst>
      <p:ext uri="{BB962C8B-B14F-4D97-AF65-F5344CB8AC3E}">
        <p14:creationId xmlns:p14="http://schemas.microsoft.com/office/powerpoint/2010/main" val="409551560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graphicFrame>
        <p:nvGraphicFramePr>
          <p:cNvPr id="4" name="Chart 3"/>
          <p:cNvGraphicFramePr>
            <a:graphicFrameLocks/>
          </p:cNvGraphicFramePr>
          <p:nvPr>
            <p:extLst>
              <p:ext uri="{D42A27DB-BD31-4B8C-83A1-F6EECF244321}">
                <p14:modId xmlns:p14="http://schemas.microsoft.com/office/powerpoint/2010/main" val="1793972312"/>
              </p:ext>
            </p:extLst>
          </p:nvPr>
        </p:nvGraphicFramePr>
        <p:xfrm>
          <a:off x="0" y="2038350"/>
          <a:ext cx="9144000" cy="4819650"/>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3"/>
          <p:cNvSpPr>
            <a:spLocks noChangeArrowheads="1"/>
          </p:cNvSpPr>
          <p:nvPr/>
        </p:nvSpPr>
        <p:spPr bwMode="auto">
          <a:xfrm>
            <a:off x="1263468" y="3015387"/>
            <a:ext cx="3003731" cy="537438"/>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2" name="Rectangle 1"/>
          <p:cNvSpPr/>
          <p:nvPr/>
        </p:nvSpPr>
        <p:spPr>
          <a:xfrm>
            <a:off x="2364137" y="3015387"/>
            <a:ext cx="867470" cy="369332"/>
          </a:xfrm>
          <a:prstGeom prst="rect">
            <a:avLst/>
          </a:prstGeom>
        </p:spPr>
        <p:txBody>
          <a:bodyPr wrap="none">
            <a:spAutoFit/>
          </a:bodyPr>
          <a:lstStyle/>
          <a:p>
            <a:r>
              <a:rPr lang="en-US" b="1" dirty="0">
                <a:solidFill>
                  <a:srgbClr val="FF0000"/>
                </a:solidFill>
              </a:rPr>
              <a:t>3</a:t>
            </a:r>
            <a:r>
              <a:rPr lang="en-US" b="1" dirty="0" smtClean="0">
                <a:solidFill>
                  <a:srgbClr val="FF0000"/>
                </a:solidFill>
              </a:rPr>
              <a:t> years</a:t>
            </a:r>
            <a:endParaRPr lang="en-US" b="1" dirty="0">
              <a:solidFill>
                <a:srgbClr val="FF0000"/>
              </a:solidFill>
            </a:endParaRPr>
          </a:p>
        </p:txBody>
      </p:sp>
      <p:sp>
        <p:nvSpPr>
          <p:cNvPr id="6" name="TextBox 4"/>
          <p:cNvSpPr txBox="1">
            <a:spLocks noChangeArrowheads="1"/>
          </p:cNvSpPr>
          <p:nvPr/>
        </p:nvSpPr>
        <p:spPr bwMode="auto">
          <a:xfrm>
            <a:off x="2891366" y="2542661"/>
            <a:ext cx="2514600" cy="461665"/>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Totals above 40”</a:t>
            </a:r>
          </a:p>
        </p:txBody>
      </p:sp>
      <p:sp>
        <p:nvSpPr>
          <p:cNvPr id="7" name="Oval 3"/>
          <p:cNvSpPr>
            <a:spLocks noChangeArrowheads="1"/>
          </p:cNvSpPr>
          <p:nvPr/>
        </p:nvSpPr>
        <p:spPr bwMode="auto">
          <a:xfrm>
            <a:off x="5105400" y="2907479"/>
            <a:ext cx="3810000" cy="753535"/>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3" name="Rectangle 12"/>
          <p:cNvSpPr/>
          <p:nvPr/>
        </p:nvSpPr>
        <p:spPr>
          <a:xfrm>
            <a:off x="6644400" y="3082397"/>
            <a:ext cx="867470" cy="369332"/>
          </a:xfrm>
          <a:prstGeom prst="rect">
            <a:avLst/>
          </a:prstGeom>
        </p:spPr>
        <p:txBody>
          <a:bodyPr wrap="none">
            <a:spAutoFit/>
          </a:bodyPr>
          <a:lstStyle/>
          <a:p>
            <a:r>
              <a:rPr lang="en-US" b="1" dirty="0">
                <a:solidFill>
                  <a:srgbClr val="FF0000"/>
                </a:solidFill>
              </a:rPr>
              <a:t>5</a:t>
            </a:r>
            <a:r>
              <a:rPr lang="en-US" b="1" dirty="0" smtClean="0">
                <a:solidFill>
                  <a:srgbClr val="FF0000"/>
                </a:solidFill>
              </a:rPr>
              <a:t> years</a:t>
            </a:r>
            <a:endParaRPr lang="en-US" b="1" dirty="0">
              <a:solidFill>
                <a:srgbClr val="FF0000"/>
              </a:solidFill>
            </a:endParaRPr>
          </a:p>
        </p:txBody>
      </p:sp>
      <p:sp>
        <p:nvSpPr>
          <p:cNvPr id="3" name="Oval 2"/>
          <p:cNvSpPr/>
          <p:nvPr/>
        </p:nvSpPr>
        <p:spPr>
          <a:xfrm flipH="1">
            <a:off x="8666534" y="4698474"/>
            <a:ext cx="65930" cy="64026"/>
          </a:xfrm>
          <a:prstGeom prst="ellipse">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8732464" y="4762500"/>
            <a:ext cx="151145" cy="2602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553093" y="4921168"/>
            <a:ext cx="590907" cy="338554"/>
          </a:xfrm>
          <a:prstGeom prst="rect">
            <a:avLst/>
          </a:prstGeom>
        </p:spPr>
        <p:txBody>
          <a:bodyPr wrap="square">
            <a:spAutoFit/>
          </a:bodyPr>
          <a:lstStyle/>
          <a:p>
            <a:r>
              <a:rPr lang="en-US" sz="1600" b="1" dirty="0" smtClean="0">
                <a:solidFill>
                  <a:srgbClr val="FF0000"/>
                </a:solidFill>
              </a:rPr>
              <a:t>2012</a:t>
            </a:r>
            <a:endParaRPr lang="en-US" sz="1600" b="1" dirty="0">
              <a:solidFill>
                <a:srgbClr val="FF0000"/>
              </a:solidFill>
            </a:endParaRPr>
          </a:p>
        </p:txBody>
      </p:sp>
    </p:spTree>
    <p:extLst>
      <p:ext uri="{BB962C8B-B14F-4D97-AF65-F5344CB8AC3E}">
        <p14:creationId xmlns:p14="http://schemas.microsoft.com/office/powerpoint/2010/main" val="14902863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graphicFrame>
        <p:nvGraphicFramePr>
          <p:cNvPr id="4" name="Chart 3"/>
          <p:cNvGraphicFramePr>
            <a:graphicFrameLocks/>
          </p:cNvGraphicFramePr>
          <p:nvPr>
            <p:extLst>
              <p:ext uri="{D42A27DB-BD31-4B8C-83A1-F6EECF244321}">
                <p14:modId xmlns:p14="http://schemas.microsoft.com/office/powerpoint/2010/main" val="1238320799"/>
              </p:ext>
            </p:extLst>
          </p:nvPr>
        </p:nvGraphicFramePr>
        <p:xfrm>
          <a:off x="0" y="2038350"/>
          <a:ext cx="9144000" cy="4819650"/>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3"/>
          <p:cNvSpPr>
            <a:spLocks noChangeArrowheads="1"/>
          </p:cNvSpPr>
          <p:nvPr/>
        </p:nvSpPr>
        <p:spPr bwMode="auto">
          <a:xfrm>
            <a:off x="1263468" y="3015387"/>
            <a:ext cx="3003731" cy="537438"/>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2" name="Rectangle 1"/>
          <p:cNvSpPr/>
          <p:nvPr/>
        </p:nvSpPr>
        <p:spPr>
          <a:xfrm>
            <a:off x="2364137" y="3015387"/>
            <a:ext cx="867470" cy="369332"/>
          </a:xfrm>
          <a:prstGeom prst="rect">
            <a:avLst/>
          </a:prstGeom>
        </p:spPr>
        <p:txBody>
          <a:bodyPr wrap="none">
            <a:spAutoFit/>
          </a:bodyPr>
          <a:lstStyle/>
          <a:p>
            <a:r>
              <a:rPr lang="en-US" b="1" dirty="0">
                <a:solidFill>
                  <a:srgbClr val="FF0000"/>
                </a:solidFill>
              </a:rPr>
              <a:t>3</a:t>
            </a:r>
            <a:r>
              <a:rPr lang="en-US" b="1" dirty="0" smtClean="0">
                <a:solidFill>
                  <a:srgbClr val="FF0000"/>
                </a:solidFill>
              </a:rPr>
              <a:t> years</a:t>
            </a:r>
            <a:endParaRPr lang="en-US" b="1" dirty="0">
              <a:solidFill>
                <a:srgbClr val="FF0000"/>
              </a:solidFill>
            </a:endParaRPr>
          </a:p>
        </p:txBody>
      </p:sp>
      <p:sp>
        <p:nvSpPr>
          <p:cNvPr id="6" name="TextBox 4"/>
          <p:cNvSpPr txBox="1">
            <a:spLocks noChangeArrowheads="1"/>
          </p:cNvSpPr>
          <p:nvPr/>
        </p:nvSpPr>
        <p:spPr bwMode="auto">
          <a:xfrm>
            <a:off x="2891366" y="2542661"/>
            <a:ext cx="2514600" cy="461665"/>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Totals above 40”</a:t>
            </a:r>
          </a:p>
        </p:txBody>
      </p:sp>
      <p:sp>
        <p:nvSpPr>
          <p:cNvPr id="7" name="Oval 3"/>
          <p:cNvSpPr>
            <a:spLocks noChangeArrowheads="1"/>
          </p:cNvSpPr>
          <p:nvPr/>
        </p:nvSpPr>
        <p:spPr bwMode="auto">
          <a:xfrm>
            <a:off x="5105400" y="2907479"/>
            <a:ext cx="3810000" cy="753535"/>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8" name="Oval 3"/>
          <p:cNvSpPr>
            <a:spLocks noChangeArrowheads="1"/>
          </p:cNvSpPr>
          <p:nvPr/>
        </p:nvSpPr>
        <p:spPr bwMode="auto">
          <a:xfrm>
            <a:off x="5105399" y="4809067"/>
            <a:ext cx="3111501" cy="594257"/>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0" name="Oval 3"/>
          <p:cNvSpPr>
            <a:spLocks noChangeArrowheads="1"/>
          </p:cNvSpPr>
          <p:nvPr/>
        </p:nvSpPr>
        <p:spPr bwMode="auto">
          <a:xfrm>
            <a:off x="1062567" y="4861458"/>
            <a:ext cx="2499965" cy="489028"/>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11" name="Rectangle 10"/>
          <p:cNvSpPr/>
          <p:nvPr/>
        </p:nvSpPr>
        <p:spPr>
          <a:xfrm>
            <a:off x="6424267" y="4989620"/>
            <a:ext cx="867470" cy="369332"/>
          </a:xfrm>
          <a:prstGeom prst="rect">
            <a:avLst/>
          </a:prstGeom>
        </p:spPr>
        <p:txBody>
          <a:bodyPr wrap="none">
            <a:spAutoFit/>
          </a:bodyPr>
          <a:lstStyle/>
          <a:p>
            <a:r>
              <a:rPr lang="en-US" b="1" dirty="0">
                <a:solidFill>
                  <a:srgbClr val="FF0000"/>
                </a:solidFill>
              </a:rPr>
              <a:t>7</a:t>
            </a:r>
            <a:r>
              <a:rPr lang="en-US" b="1" dirty="0" smtClean="0">
                <a:solidFill>
                  <a:srgbClr val="FF0000"/>
                </a:solidFill>
              </a:rPr>
              <a:t> years</a:t>
            </a:r>
            <a:endParaRPr lang="en-US" b="1" dirty="0">
              <a:solidFill>
                <a:srgbClr val="FF0000"/>
              </a:solidFill>
            </a:endParaRPr>
          </a:p>
        </p:txBody>
      </p:sp>
      <p:sp>
        <p:nvSpPr>
          <p:cNvPr id="12" name="Rectangle 11"/>
          <p:cNvSpPr/>
          <p:nvPr/>
        </p:nvSpPr>
        <p:spPr>
          <a:xfrm>
            <a:off x="2238186" y="4869924"/>
            <a:ext cx="867470" cy="369332"/>
          </a:xfrm>
          <a:prstGeom prst="rect">
            <a:avLst/>
          </a:prstGeom>
        </p:spPr>
        <p:txBody>
          <a:bodyPr wrap="none">
            <a:spAutoFit/>
          </a:bodyPr>
          <a:lstStyle/>
          <a:p>
            <a:r>
              <a:rPr lang="en-US" b="1" dirty="0">
                <a:solidFill>
                  <a:srgbClr val="FF0000"/>
                </a:solidFill>
              </a:rPr>
              <a:t>5</a:t>
            </a:r>
            <a:r>
              <a:rPr lang="en-US" b="1" dirty="0" smtClean="0">
                <a:solidFill>
                  <a:srgbClr val="FF0000"/>
                </a:solidFill>
              </a:rPr>
              <a:t> years</a:t>
            </a:r>
            <a:endParaRPr lang="en-US" b="1" dirty="0">
              <a:solidFill>
                <a:srgbClr val="FF0000"/>
              </a:solidFill>
            </a:endParaRPr>
          </a:p>
        </p:txBody>
      </p:sp>
      <p:sp>
        <p:nvSpPr>
          <p:cNvPr id="13" name="Rectangle 12"/>
          <p:cNvSpPr/>
          <p:nvPr/>
        </p:nvSpPr>
        <p:spPr>
          <a:xfrm>
            <a:off x="6644400" y="3082397"/>
            <a:ext cx="867470" cy="369332"/>
          </a:xfrm>
          <a:prstGeom prst="rect">
            <a:avLst/>
          </a:prstGeom>
        </p:spPr>
        <p:txBody>
          <a:bodyPr wrap="none">
            <a:spAutoFit/>
          </a:bodyPr>
          <a:lstStyle/>
          <a:p>
            <a:r>
              <a:rPr lang="en-US" b="1" dirty="0">
                <a:solidFill>
                  <a:srgbClr val="FF0000"/>
                </a:solidFill>
              </a:rPr>
              <a:t>5</a:t>
            </a:r>
            <a:r>
              <a:rPr lang="en-US" b="1" dirty="0" smtClean="0">
                <a:solidFill>
                  <a:srgbClr val="FF0000"/>
                </a:solidFill>
              </a:rPr>
              <a:t> years</a:t>
            </a:r>
            <a:endParaRPr lang="en-US" b="1" dirty="0">
              <a:solidFill>
                <a:srgbClr val="FF0000"/>
              </a:solidFill>
            </a:endParaRPr>
          </a:p>
        </p:txBody>
      </p:sp>
      <p:sp>
        <p:nvSpPr>
          <p:cNvPr id="14" name="TextBox 4"/>
          <p:cNvSpPr txBox="1">
            <a:spLocks noChangeArrowheads="1"/>
          </p:cNvSpPr>
          <p:nvPr/>
        </p:nvSpPr>
        <p:spPr bwMode="auto">
          <a:xfrm>
            <a:off x="3297766" y="5347892"/>
            <a:ext cx="2514600" cy="461665"/>
          </a:xfrm>
          <a:prstGeom prst="rect">
            <a:avLst/>
          </a:prstGeom>
          <a:noFill/>
          <a:ln w="9525">
            <a:noFill/>
            <a:miter lim="800000"/>
            <a:headEnd/>
            <a:tailEnd/>
          </a:ln>
        </p:spPr>
        <p:txBody>
          <a:bodyPr>
            <a:prstTxWarp prst="textNoShape">
              <a:avLst/>
            </a:prstTxWarp>
            <a:spAutoFit/>
          </a:bodyPr>
          <a:lstStyle/>
          <a:p>
            <a:r>
              <a:rPr lang="en-US" sz="2400" b="1" dirty="0">
                <a:solidFill>
                  <a:srgbClr val="FF0000"/>
                </a:solidFill>
              </a:rPr>
              <a:t>Totals </a:t>
            </a:r>
            <a:r>
              <a:rPr lang="en-US" sz="2400" b="1" dirty="0" smtClean="0">
                <a:solidFill>
                  <a:srgbClr val="FF0000"/>
                </a:solidFill>
              </a:rPr>
              <a:t>below 25”</a:t>
            </a:r>
            <a:endParaRPr lang="en-US" sz="2400" b="1" dirty="0">
              <a:solidFill>
                <a:srgbClr val="FF0000"/>
              </a:solidFill>
            </a:endParaRPr>
          </a:p>
        </p:txBody>
      </p:sp>
      <p:sp>
        <p:nvSpPr>
          <p:cNvPr id="3" name="Oval 2"/>
          <p:cNvSpPr/>
          <p:nvPr/>
        </p:nvSpPr>
        <p:spPr>
          <a:xfrm flipH="1">
            <a:off x="8666534" y="4698474"/>
            <a:ext cx="65930" cy="64026"/>
          </a:xfrm>
          <a:prstGeom prst="ellipse">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flipV="1">
            <a:off x="8732464" y="4762500"/>
            <a:ext cx="151145" cy="26026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8553093" y="4921168"/>
            <a:ext cx="590907" cy="338554"/>
          </a:xfrm>
          <a:prstGeom prst="rect">
            <a:avLst/>
          </a:prstGeom>
        </p:spPr>
        <p:txBody>
          <a:bodyPr wrap="square">
            <a:spAutoFit/>
          </a:bodyPr>
          <a:lstStyle/>
          <a:p>
            <a:r>
              <a:rPr lang="en-US" sz="1600" b="1" dirty="0" smtClean="0">
                <a:solidFill>
                  <a:srgbClr val="FF0000"/>
                </a:solidFill>
              </a:rPr>
              <a:t>2012</a:t>
            </a:r>
            <a:endParaRPr lang="en-US" sz="1600" b="1" dirty="0">
              <a:solidFill>
                <a:srgbClr val="FF0000"/>
              </a:solidFill>
            </a:endParaRPr>
          </a:p>
        </p:txBody>
      </p:sp>
    </p:spTree>
    <p:extLst>
      <p:ext uri="{BB962C8B-B14F-4D97-AF65-F5344CB8AC3E}">
        <p14:creationId xmlns:p14="http://schemas.microsoft.com/office/powerpoint/2010/main" val="39180460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wa.hayhoe.narccap.1yr.apr.sep.pc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827464"/>
            <a:ext cx="6605461" cy="5030535"/>
          </a:xfrm>
          <a:prstGeom prst="rect">
            <a:avLst/>
          </a:prstGeom>
        </p:spPr>
      </p:pic>
      <p:sp>
        <p:nvSpPr>
          <p:cNvPr id="3" name="TextBox 2"/>
          <p:cNvSpPr txBox="1"/>
          <p:nvPr/>
        </p:nvSpPr>
        <p:spPr>
          <a:xfrm>
            <a:off x="0" y="1168400"/>
            <a:ext cx="9144000" cy="461665"/>
          </a:xfrm>
          <a:prstGeom prst="rect">
            <a:avLst/>
          </a:prstGeom>
          <a:noFill/>
        </p:spPr>
        <p:txBody>
          <a:bodyPr wrap="square" rtlCol="0">
            <a:spAutoFit/>
          </a:bodyPr>
          <a:lstStyle/>
          <a:p>
            <a:pPr algn="ctr"/>
            <a:r>
              <a:rPr lang="en-US" sz="2400" b="1" dirty="0" smtClean="0">
                <a:solidFill>
                  <a:srgbClr val="3C4DE1"/>
                </a:solidFill>
              </a:rPr>
              <a:t>Projected Future Variability in Growing Season Precipitation for Iowa</a:t>
            </a:r>
            <a:endParaRPr lang="en-US" sz="2400" b="1" dirty="0">
              <a:solidFill>
                <a:srgbClr val="3C4DE1"/>
              </a:solidFill>
            </a:endParaRPr>
          </a:p>
        </p:txBody>
      </p:sp>
      <p:sp>
        <p:nvSpPr>
          <p:cNvPr id="4" name="TextBox 3"/>
          <p:cNvSpPr txBox="1"/>
          <p:nvPr/>
        </p:nvSpPr>
        <p:spPr>
          <a:xfrm>
            <a:off x="6946900" y="2925177"/>
            <a:ext cx="2006600" cy="584776"/>
          </a:xfrm>
          <a:prstGeom prst="rect">
            <a:avLst/>
          </a:prstGeom>
          <a:solidFill>
            <a:srgbClr val="FFFFFF"/>
          </a:solidFill>
        </p:spPr>
        <p:txBody>
          <a:bodyPr wrap="square" rtlCol="0">
            <a:spAutoFit/>
          </a:bodyPr>
          <a:lstStyle/>
          <a:p>
            <a:pPr algn="ctr"/>
            <a:r>
              <a:rPr lang="en-US" sz="1600" b="1" dirty="0" smtClean="0">
                <a:solidFill>
                  <a:srgbClr val="FF0000"/>
                </a:solidFill>
              </a:rPr>
              <a:t>More extreme high </a:t>
            </a:r>
            <a:r>
              <a:rPr lang="en-US" sz="1600" b="1" dirty="0" err="1" smtClean="0">
                <a:solidFill>
                  <a:srgbClr val="FF0000"/>
                </a:solidFill>
              </a:rPr>
              <a:t>precip</a:t>
            </a:r>
            <a:r>
              <a:rPr lang="en-US" sz="1600" b="1" dirty="0" smtClean="0">
                <a:solidFill>
                  <a:srgbClr val="FF0000"/>
                </a:solidFill>
              </a:rPr>
              <a:t> years</a:t>
            </a:r>
            <a:endParaRPr lang="en-US" sz="1600" b="1" dirty="0">
              <a:solidFill>
                <a:srgbClr val="FF0000"/>
              </a:solidFill>
            </a:endParaRPr>
          </a:p>
        </p:txBody>
      </p:sp>
      <p:sp>
        <p:nvSpPr>
          <p:cNvPr id="5" name="TextBox 4"/>
          <p:cNvSpPr txBox="1"/>
          <p:nvPr/>
        </p:nvSpPr>
        <p:spPr>
          <a:xfrm>
            <a:off x="6845300" y="6070600"/>
            <a:ext cx="2260600" cy="584776"/>
          </a:xfrm>
          <a:prstGeom prst="rect">
            <a:avLst/>
          </a:prstGeom>
          <a:solidFill>
            <a:srgbClr val="FFFFFF"/>
          </a:solidFill>
        </p:spPr>
        <p:txBody>
          <a:bodyPr wrap="square" rtlCol="0">
            <a:spAutoFit/>
          </a:bodyPr>
          <a:lstStyle/>
          <a:p>
            <a:pPr algn="ctr"/>
            <a:r>
              <a:rPr lang="en-US" sz="1600" b="1" dirty="0" smtClean="0">
                <a:solidFill>
                  <a:srgbClr val="FF0000"/>
                </a:solidFill>
              </a:rPr>
              <a:t>More extreme low </a:t>
            </a:r>
            <a:r>
              <a:rPr lang="en-US" sz="1600" b="1" dirty="0" err="1" smtClean="0">
                <a:solidFill>
                  <a:srgbClr val="FF0000"/>
                </a:solidFill>
              </a:rPr>
              <a:t>precip</a:t>
            </a:r>
            <a:r>
              <a:rPr lang="en-US" sz="1600" b="1" dirty="0" smtClean="0">
                <a:solidFill>
                  <a:srgbClr val="FF0000"/>
                </a:solidFill>
              </a:rPr>
              <a:t> years</a:t>
            </a:r>
            <a:endParaRPr lang="en-US" sz="1600" b="1" dirty="0">
              <a:solidFill>
                <a:srgbClr val="FF0000"/>
              </a:solidFill>
            </a:endParaRPr>
          </a:p>
        </p:txBody>
      </p:sp>
      <p:sp>
        <p:nvSpPr>
          <p:cNvPr id="7" name="TextBox 6"/>
          <p:cNvSpPr txBox="1"/>
          <p:nvPr/>
        </p:nvSpPr>
        <p:spPr>
          <a:xfrm>
            <a:off x="0" y="6550223"/>
            <a:ext cx="1410212" cy="307777"/>
          </a:xfrm>
          <a:prstGeom prst="rect">
            <a:avLst/>
          </a:prstGeom>
          <a:noFill/>
        </p:spPr>
        <p:txBody>
          <a:bodyPr wrap="none" rtlCol="0">
            <a:spAutoFit/>
          </a:bodyPr>
          <a:lstStyle/>
          <a:p>
            <a:r>
              <a:rPr lang="en-US" sz="1400" dirty="0" smtClean="0"/>
              <a:t>CJ Anderson, ISU</a:t>
            </a:r>
            <a:endParaRPr lang="en-US" sz="1400" dirty="0"/>
          </a:p>
        </p:txBody>
      </p:sp>
    </p:spTree>
    <p:extLst>
      <p:ext uri="{BB962C8B-B14F-4D97-AF65-F5344CB8AC3E}">
        <p14:creationId xmlns:p14="http://schemas.microsoft.com/office/powerpoint/2010/main" val="26245335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owa.hayhoe.narccap.1yr.apr.sep.pc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827464"/>
            <a:ext cx="6605461" cy="5030535"/>
          </a:xfrm>
          <a:prstGeom prst="rect">
            <a:avLst/>
          </a:prstGeom>
        </p:spPr>
      </p:pic>
      <p:sp>
        <p:nvSpPr>
          <p:cNvPr id="3" name="TextBox 2"/>
          <p:cNvSpPr txBox="1"/>
          <p:nvPr/>
        </p:nvSpPr>
        <p:spPr>
          <a:xfrm>
            <a:off x="0" y="1168400"/>
            <a:ext cx="9144000" cy="523220"/>
          </a:xfrm>
          <a:prstGeom prst="rect">
            <a:avLst/>
          </a:prstGeom>
          <a:noFill/>
        </p:spPr>
        <p:txBody>
          <a:bodyPr wrap="square" rtlCol="0">
            <a:spAutoFit/>
          </a:bodyPr>
          <a:lstStyle/>
          <a:p>
            <a:pPr algn="ctr"/>
            <a:r>
              <a:rPr lang="en-US" sz="2800" b="1" dirty="0" smtClean="0">
                <a:solidFill>
                  <a:srgbClr val="3C4DE1"/>
                </a:solidFill>
              </a:rPr>
              <a:t>Future Variability in Growing Season Precipitation for Iowa</a:t>
            </a:r>
            <a:endParaRPr lang="en-US" sz="2800" b="1" dirty="0">
              <a:solidFill>
                <a:srgbClr val="3C4DE1"/>
              </a:solidFill>
            </a:endParaRPr>
          </a:p>
        </p:txBody>
      </p:sp>
      <p:sp>
        <p:nvSpPr>
          <p:cNvPr id="4" name="TextBox 3"/>
          <p:cNvSpPr txBox="1"/>
          <p:nvPr/>
        </p:nvSpPr>
        <p:spPr>
          <a:xfrm>
            <a:off x="6946900" y="2925177"/>
            <a:ext cx="2006600" cy="584776"/>
          </a:xfrm>
          <a:prstGeom prst="rect">
            <a:avLst/>
          </a:prstGeom>
          <a:solidFill>
            <a:srgbClr val="FFFFFF"/>
          </a:solidFill>
        </p:spPr>
        <p:txBody>
          <a:bodyPr wrap="square" rtlCol="0">
            <a:spAutoFit/>
          </a:bodyPr>
          <a:lstStyle/>
          <a:p>
            <a:pPr algn="ctr"/>
            <a:r>
              <a:rPr lang="en-US" sz="1600" b="1" dirty="0" smtClean="0">
                <a:solidFill>
                  <a:srgbClr val="FF0000"/>
                </a:solidFill>
              </a:rPr>
              <a:t>More extreme high </a:t>
            </a:r>
            <a:r>
              <a:rPr lang="en-US" sz="1600" b="1" dirty="0" err="1" smtClean="0">
                <a:solidFill>
                  <a:srgbClr val="FF0000"/>
                </a:solidFill>
              </a:rPr>
              <a:t>precip</a:t>
            </a:r>
            <a:r>
              <a:rPr lang="en-US" sz="1600" b="1" dirty="0" smtClean="0">
                <a:solidFill>
                  <a:srgbClr val="FF0000"/>
                </a:solidFill>
              </a:rPr>
              <a:t> years</a:t>
            </a:r>
            <a:endParaRPr lang="en-US" sz="1600" b="1" dirty="0">
              <a:solidFill>
                <a:srgbClr val="FF0000"/>
              </a:solidFill>
            </a:endParaRPr>
          </a:p>
        </p:txBody>
      </p:sp>
      <p:sp>
        <p:nvSpPr>
          <p:cNvPr id="5" name="TextBox 4"/>
          <p:cNvSpPr txBox="1"/>
          <p:nvPr/>
        </p:nvSpPr>
        <p:spPr>
          <a:xfrm>
            <a:off x="6845300" y="6070600"/>
            <a:ext cx="2260600" cy="584776"/>
          </a:xfrm>
          <a:prstGeom prst="rect">
            <a:avLst/>
          </a:prstGeom>
          <a:solidFill>
            <a:srgbClr val="FFFFFF"/>
          </a:solidFill>
        </p:spPr>
        <p:txBody>
          <a:bodyPr wrap="square" rtlCol="0">
            <a:spAutoFit/>
          </a:bodyPr>
          <a:lstStyle/>
          <a:p>
            <a:pPr algn="ctr"/>
            <a:r>
              <a:rPr lang="en-US" sz="1600" b="1" dirty="0" smtClean="0">
                <a:solidFill>
                  <a:srgbClr val="FF0000"/>
                </a:solidFill>
              </a:rPr>
              <a:t>More extreme low </a:t>
            </a:r>
            <a:r>
              <a:rPr lang="en-US" sz="1600" b="1" dirty="0" err="1" smtClean="0">
                <a:solidFill>
                  <a:srgbClr val="FF0000"/>
                </a:solidFill>
              </a:rPr>
              <a:t>precip</a:t>
            </a:r>
            <a:r>
              <a:rPr lang="en-US" sz="1600" b="1" dirty="0" smtClean="0">
                <a:solidFill>
                  <a:srgbClr val="FF0000"/>
                </a:solidFill>
              </a:rPr>
              <a:t> years</a:t>
            </a:r>
            <a:endParaRPr lang="en-US" sz="1600" b="1" dirty="0">
              <a:solidFill>
                <a:srgbClr val="FF0000"/>
              </a:solidFill>
            </a:endParaRPr>
          </a:p>
        </p:txBody>
      </p:sp>
      <p:sp>
        <p:nvSpPr>
          <p:cNvPr id="7" name="TextBox 6"/>
          <p:cNvSpPr txBox="1"/>
          <p:nvPr/>
        </p:nvSpPr>
        <p:spPr>
          <a:xfrm>
            <a:off x="0" y="6550223"/>
            <a:ext cx="1410212" cy="307777"/>
          </a:xfrm>
          <a:prstGeom prst="rect">
            <a:avLst/>
          </a:prstGeom>
          <a:noFill/>
        </p:spPr>
        <p:txBody>
          <a:bodyPr wrap="none" rtlCol="0">
            <a:spAutoFit/>
          </a:bodyPr>
          <a:lstStyle/>
          <a:p>
            <a:r>
              <a:rPr lang="en-US" sz="1400" dirty="0" smtClean="0"/>
              <a:t>CJ Anderson, ISU</a:t>
            </a:r>
            <a:endParaRPr lang="en-US" sz="1400" dirty="0"/>
          </a:p>
        </p:txBody>
      </p:sp>
      <p:cxnSp>
        <p:nvCxnSpPr>
          <p:cNvPr id="8" name="Straight Connector 7"/>
          <p:cNvCxnSpPr/>
          <p:nvPr/>
        </p:nvCxnSpPr>
        <p:spPr>
          <a:xfrm flipV="1">
            <a:off x="3898900" y="5041900"/>
            <a:ext cx="977900" cy="1270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876800" y="4787900"/>
            <a:ext cx="1968500" cy="254000"/>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14900" y="3378200"/>
            <a:ext cx="0" cy="3172023"/>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3898900" y="3609201"/>
            <a:ext cx="3048000" cy="711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797300" y="5664200"/>
            <a:ext cx="3149600" cy="4064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946900" y="3964801"/>
            <a:ext cx="2006600" cy="276999"/>
          </a:xfrm>
          <a:prstGeom prst="rect">
            <a:avLst/>
          </a:prstGeom>
          <a:solidFill>
            <a:srgbClr val="FFFFFF"/>
          </a:solidFill>
        </p:spPr>
        <p:txBody>
          <a:bodyPr wrap="square" rtlCol="0">
            <a:spAutoFit/>
          </a:bodyPr>
          <a:lstStyle/>
          <a:p>
            <a:pPr algn="ctr"/>
            <a:r>
              <a:rPr lang="en-US" sz="1200" b="1" dirty="0" smtClean="0">
                <a:solidFill>
                  <a:srgbClr val="FF0000"/>
                </a:solidFill>
              </a:rPr>
              <a:t>Lines drawn by eye</a:t>
            </a:r>
            <a:endParaRPr lang="en-US" sz="1200" b="1" dirty="0">
              <a:solidFill>
                <a:srgbClr val="FF0000"/>
              </a:solidFill>
            </a:endParaRPr>
          </a:p>
        </p:txBody>
      </p:sp>
      <p:cxnSp>
        <p:nvCxnSpPr>
          <p:cNvPr id="12" name="Straight Arrow Connector 11"/>
          <p:cNvCxnSpPr/>
          <p:nvPr/>
        </p:nvCxnSpPr>
        <p:spPr>
          <a:xfrm flipH="1" flipV="1">
            <a:off x="6946900" y="3708400"/>
            <a:ext cx="2794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946900" y="4318000"/>
            <a:ext cx="381000" cy="4699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72300" y="4241800"/>
            <a:ext cx="903161" cy="1676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6539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ize yield chan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 y="2357967"/>
            <a:ext cx="9144000" cy="3934239"/>
          </a:xfrm>
          <a:prstGeom prst="rect">
            <a:avLst/>
          </a:prstGeom>
        </p:spPr>
      </p:pic>
      <p:sp>
        <p:nvSpPr>
          <p:cNvPr id="5" name="Title 1"/>
          <p:cNvSpPr>
            <a:spLocks noGrp="1"/>
          </p:cNvSpPr>
          <p:nvPr>
            <p:ph type="title"/>
          </p:nvPr>
        </p:nvSpPr>
        <p:spPr>
          <a:xfrm>
            <a:off x="457200" y="1219200"/>
            <a:ext cx="8229600" cy="931862"/>
          </a:xfrm>
        </p:spPr>
        <p:txBody>
          <a:bodyPr>
            <a:normAutofit fontScale="90000"/>
          </a:bodyPr>
          <a:lstStyle/>
          <a:p>
            <a:pPr algn="ctr"/>
            <a:r>
              <a:rPr lang="en-US" dirty="0" smtClean="0"/>
              <a:t>Yield Change by Mid-Century:</a:t>
            </a:r>
            <a:br>
              <a:rPr lang="en-US" dirty="0" smtClean="0"/>
            </a:br>
            <a:r>
              <a:rPr lang="en-US" dirty="0" smtClean="0"/>
              <a:t>Maize</a:t>
            </a:r>
            <a:endParaRPr lang="en-US" dirty="0"/>
          </a:p>
        </p:txBody>
      </p:sp>
      <p:sp>
        <p:nvSpPr>
          <p:cNvPr id="3" name="TextBox 2"/>
          <p:cNvSpPr txBox="1"/>
          <p:nvPr/>
        </p:nvSpPr>
        <p:spPr>
          <a:xfrm>
            <a:off x="33866" y="6400800"/>
            <a:ext cx="9021234" cy="400110"/>
          </a:xfrm>
          <a:prstGeom prst="rect">
            <a:avLst/>
          </a:prstGeom>
          <a:noFill/>
        </p:spPr>
        <p:txBody>
          <a:bodyPr wrap="square" rtlCol="0">
            <a:spAutoFit/>
          </a:bodyPr>
          <a:lstStyle/>
          <a:p>
            <a:r>
              <a:rPr lang="en-US" sz="1000" dirty="0"/>
              <a:t>Takle, </a:t>
            </a:r>
            <a:r>
              <a:rPr lang="en-US" sz="1000" dirty="0" smtClean="0"/>
              <a:t>E. </a:t>
            </a:r>
            <a:r>
              <a:rPr lang="en-US" sz="1000" dirty="0"/>
              <a:t>S., </a:t>
            </a:r>
            <a:r>
              <a:rPr lang="en-US" sz="1000" dirty="0" smtClean="0"/>
              <a:t>D. </a:t>
            </a:r>
            <a:r>
              <a:rPr lang="en-US" sz="1000" dirty="0"/>
              <a:t>Gustafson, </a:t>
            </a:r>
            <a:r>
              <a:rPr lang="en-US" sz="1000" dirty="0" smtClean="0"/>
              <a:t>R. </a:t>
            </a:r>
            <a:r>
              <a:rPr lang="en-US" sz="1000" dirty="0" err="1"/>
              <a:t>Beachy</a:t>
            </a:r>
            <a:r>
              <a:rPr lang="en-US" sz="1000" dirty="0"/>
              <a:t>, </a:t>
            </a:r>
            <a:r>
              <a:rPr lang="en-US" sz="1000" dirty="0" smtClean="0"/>
              <a:t>G. </a:t>
            </a:r>
            <a:r>
              <a:rPr lang="en-US" sz="1000" dirty="0"/>
              <a:t>C. Nelson, </a:t>
            </a:r>
            <a:r>
              <a:rPr lang="en-US" sz="1000" dirty="0" smtClean="0"/>
              <a:t>D. </a:t>
            </a:r>
            <a:r>
              <a:rPr lang="en-US" sz="1000" dirty="0"/>
              <a:t>Mason-</a:t>
            </a:r>
            <a:r>
              <a:rPr lang="en-US" sz="1000" dirty="0" err="1"/>
              <a:t>D’Croz</a:t>
            </a:r>
            <a:r>
              <a:rPr lang="en-US" sz="1000" dirty="0"/>
              <a:t>, and </a:t>
            </a:r>
            <a:r>
              <a:rPr lang="en-US" sz="1000" dirty="0" smtClean="0"/>
              <a:t>A. </a:t>
            </a:r>
            <a:r>
              <a:rPr lang="en-US" sz="1000" dirty="0"/>
              <a:t>Palazzo (2013). US Food Security and Climate Change: Agricultural Futures. Economics Discussion Papers, No 2013-17, Kiel Institute for the World Economy. </a:t>
            </a:r>
            <a:r>
              <a:rPr lang="en-US" sz="1000" u="sng" dirty="0">
                <a:hlinkClick r:id="rId3"/>
              </a:rPr>
              <a:t>http://www.economics-ejournal.org/economics/discussionpapers/2013-</a:t>
            </a:r>
            <a:r>
              <a:rPr lang="en-US" sz="1000" u="sng" dirty="0" smtClean="0">
                <a:hlinkClick r:id="rId3"/>
              </a:rPr>
              <a:t>17</a:t>
            </a:r>
            <a:endParaRPr lang="en-US" sz="1000" dirty="0"/>
          </a:p>
        </p:txBody>
      </p:sp>
    </p:spTree>
    <p:extLst>
      <p:ext uri="{BB962C8B-B14F-4D97-AF65-F5344CB8AC3E}">
        <p14:creationId xmlns:p14="http://schemas.microsoft.com/office/powerpoint/2010/main" val="107205440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ybean yield chan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7601"/>
            <a:ext cx="9144000" cy="3905935"/>
          </a:xfrm>
          <a:prstGeom prst="rect">
            <a:avLst/>
          </a:prstGeom>
        </p:spPr>
      </p:pic>
      <p:sp>
        <p:nvSpPr>
          <p:cNvPr id="3" name="Title 1"/>
          <p:cNvSpPr>
            <a:spLocks noGrp="1"/>
          </p:cNvSpPr>
          <p:nvPr>
            <p:ph type="title"/>
          </p:nvPr>
        </p:nvSpPr>
        <p:spPr>
          <a:xfrm>
            <a:off x="457200" y="1219200"/>
            <a:ext cx="8229600" cy="931862"/>
          </a:xfrm>
        </p:spPr>
        <p:txBody>
          <a:bodyPr>
            <a:normAutofit fontScale="90000"/>
          </a:bodyPr>
          <a:lstStyle/>
          <a:p>
            <a:pPr algn="ctr"/>
            <a:r>
              <a:rPr lang="en-US" dirty="0" smtClean="0"/>
              <a:t>Yield Change by Mid-Century:</a:t>
            </a:r>
            <a:br>
              <a:rPr lang="en-US" dirty="0" smtClean="0"/>
            </a:br>
            <a:r>
              <a:rPr lang="en-US" dirty="0" smtClean="0"/>
              <a:t>Soybeans</a:t>
            </a:r>
            <a:endParaRPr lang="en-US" dirty="0"/>
          </a:p>
        </p:txBody>
      </p:sp>
      <p:sp>
        <p:nvSpPr>
          <p:cNvPr id="4" name="TextBox 3"/>
          <p:cNvSpPr txBox="1"/>
          <p:nvPr/>
        </p:nvSpPr>
        <p:spPr>
          <a:xfrm>
            <a:off x="33866" y="6400800"/>
            <a:ext cx="9021234" cy="400110"/>
          </a:xfrm>
          <a:prstGeom prst="rect">
            <a:avLst/>
          </a:prstGeom>
          <a:noFill/>
        </p:spPr>
        <p:txBody>
          <a:bodyPr wrap="square" rtlCol="0">
            <a:spAutoFit/>
          </a:bodyPr>
          <a:lstStyle/>
          <a:p>
            <a:r>
              <a:rPr lang="en-US" sz="1000" dirty="0"/>
              <a:t>Takle, </a:t>
            </a:r>
            <a:r>
              <a:rPr lang="en-US" sz="1000" dirty="0" smtClean="0"/>
              <a:t>E. </a:t>
            </a:r>
            <a:r>
              <a:rPr lang="en-US" sz="1000" dirty="0"/>
              <a:t>S., </a:t>
            </a:r>
            <a:r>
              <a:rPr lang="en-US" sz="1000" dirty="0" smtClean="0"/>
              <a:t>D. </a:t>
            </a:r>
            <a:r>
              <a:rPr lang="en-US" sz="1000" dirty="0"/>
              <a:t>Gustafson, </a:t>
            </a:r>
            <a:r>
              <a:rPr lang="en-US" sz="1000" dirty="0" smtClean="0"/>
              <a:t>R. </a:t>
            </a:r>
            <a:r>
              <a:rPr lang="en-US" sz="1000" dirty="0" err="1"/>
              <a:t>Beachy</a:t>
            </a:r>
            <a:r>
              <a:rPr lang="en-US" sz="1000" dirty="0"/>
              <a:t>, </a:t>
            </a:r>
            <a:r>
              <a:rPr lang="en-US" sz="1000" dirty="0" smtClean="0"/>
              <a:t>G. </a:t>
            </a:r>
            <a:r>
              <a:rPr lang="en-US" sz="1000" dirty="0"/>
              <a:t>C. Nelson, </a:t>
            </a:r>
            <a:r>
              <a:rPr lang="en-US" sz="1000" dirty="0" smtClean="0"/>
              <a:t>D. </a:t>
            </a:r>
            <a:r>
              <a:rPr lang="en-US" sz="1000" dirty="0"/>
              <a:t>Mason-</a:t>
            </a:r>
            <a:r>
              <a:rPr lang="en-US" sz="1000" dirty="0" err="1"/>
              <a:t>D’Croz</a:t>
            </a:r>
            <a:r>
              <a:rPr lang="en-US" sz="1000" dirty="0"/>
              <a:t>, and </a:t>
            </a:r>
            <a:r>
              <a:rPr lang="en-US" sz="1000" dirty="0" smtClean="0"/>
              <a:t>A. </a:t>
            </a:r>
            <a:r>
              <a:rPr lang="en-US" sz="1000" dirty="0"/>
              <a:t>Palazzo (2013). US Food Security and Climate Change: Agricultural Futures. Economics Discussion Papers, No 2013-17, Kiel Institute for the World Economy. </a:t>
            </a:r>
            <a:r>
              <a:rPr lang="en-US" sz="1000" u="sng" dirty="0">
                <a:hlinkClick r:id="rId3"/>
              </a:rPr>
              <a:t>http://www.economics-ejournal.org/economics/discussionpapers/2013-</a:t>
            </a:r>
            <a:r>
              <a:rPr lang="en-US" sz="1000" u="sng" dirty="0" smtClean="0">
                <a:hlinkClick r:id="rId3"/>
              </a:rPr>
              <a:t>17</a:t>
            </a:r>
            <a:endParaRPr lang="en-US" sz="1000" dirty="0"/>
          </a:p>
        </p:txBody>
      </p:sp>
    </p:spTree>
    <p:extLst>
      <p:ext uri="{BB962C8B-B14F-4D97-AF65-F5344CB8AC3E}">
        <p14:creationId xmlns:p14="http://schemas.microsoft.com/office/powerpoint/2010/main" val="88880453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eat yield chang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1834"/>
            <a:ext cx="9144000" cy="3916501"/>
          </a:xfrm>
          <a:prstGeom prst="rect">
            <a:avLst/>
          </a:prstGeom>
        </p:spPr>
      </p:pic>
      <p:sp>
        <p:nvSpPr>
          <p:cNvPr id="3" name="Title 1"/>
          <p:cNvSpPr>
            <a:spLocks noGrp="1"/>
          </p:cNvSpPr>
          <p:nvPr>
            <p:ph type="title"/>
          </p:nvPr>
        </p:nvSpPr>
        <p:spPr>
          <a:xfrm>
            <a:off x="457200" y="1219200"/>
            <a:ext cx="8229600" cy="931862"/>
          </a:xfrm>
        </p:spPr>
        <p:txBody>
          <a:bodyPr>
            <a:normAutofit fontScale="90000"/>
          </a:bodyPr>
          <a:lstStyle/>
          <a:p>
            <a:pPr algn="ctr"/>
            <a:r>
              <a:rPr lang="en-US" dirty="0" smtClean="0"/>
              <a:t>Yield Change by Mid-Century:</a:t>
            </a:r>
            <a:br>
              <a:rPr lang="en-US" dirty="0" smtClean="0"/>
            </a:br>
            <a:r>
              <a:rPr lang="en-US" dirty="0" smtClean="0"/>
              <a:t>Wheat</a:t>
            </a:r>
            <a:endParaRPr lang="en-US" dirty="0"/>
          </a:p>
        </p:txBody>
      </p:sp>
      <p:sp>
        <p:nvSpPr>
          <p:cNvPr id="4" name="TextBox 3"/>
          <p:cNvSpPr txBox="1"/>
          <p:nvPr/>
        </p:nvSpPr>
        <p:spPr>
          <a:xfrm>
            <a:off x="33866" y="6400800"/>
            <a:ext cx="9021234" cy="400110"/>
          </a:xfrm>
          <a:prstGeom prst="rect">
            <a:avLst/>
          </a:prstGeom>
          <a:noFill/>
        </p:spPr>
        <p:txBody>
          <a:bodyPr wrap="square" rtlCol="0">
            <a:spAutoFit/>
          </a:bodyPr>
          <a:lstStyle/>
          <a:p>
            <a:r>
              <a:rPr lang="en-US" sz="1000" dirty="0"/>
              <a:t>Takle, </a:t>
            </a:r>
            <a:r>
              <a:rPr lang="en-US" sz="1000" dirty="0" smtClean="0"/>
              <a:t>E. </a:t>
            </a:r>
            <a:r>
              <a:rPr lang="en-US" sz="1000" dirty="0"/>
              <a:t>S., </a:t>
            </a:r>
            <a:r>
              <a:rPr lang="en-US" sz="1000" dirty="0" smtClean="0"/>
              <a:t>D. </a:t>
            </a:r>
            <a:r>
              <a:rPr lang="en-US" sz="1000" dirty="0"/>
              <a:t>Gustafson, </a:t>
            </a:r>
            <a:r>
              <a:rPr lang="en-US" sz="1000" dirty="0" smtClean="0"/>
              <a:t>R. </a:t>
            </a:r>
            <a:r>
              <a:rPr lang="en-US" sz="1000" dirty="0" err="1"/>
              <a:t>Beachy</a:t>
            </a:r>
            <a:r>
              <a:rPr lang="en-US" sz="1000" dirty="0"/>
              <a:t>, </a:t>
            </a:r>
            <a:r>
              <a:rPr lang="en-US" sz="1000" dirty="0" smtClean="0"/>
              <a:t>G. </a:t>
            </a:r>
            <a:r>
              <a:rPr lang="en-US" sz="1000" dirty="0"/>
              <a:t>C. Nelson, </a:t>
            </a:r>
            <a:r>
              <a:rPr lang="en-US" sz="1000" dirty="0" smtClean="0"/>
              <a:t>D. </a:t>
            </a:r>
            <a:r>
              <a:rPr lang="en-US" sz="1000" dirty="0"/>
              <a:t>Mason-</a:t>
            </a:r>
            <a:r>
              <a:rPr lang="en-US" sz="1000" dirty="0" err="1"/>
              <a:t>D’Croz</a:t>
            </a:r>
            <a:r>
              <a:rPr lang="en-US" sz="1000" dirty="0"/>
              <a:t>, and </a:t>
            </a:r>
            <a:r>
              <a:rPr lang="en-US" sz="1000" dirty="0" smtClean="0"/>
              <a:t>A. </a:t>
            </a:r>
            <a:r>
              <a:rPr lang="en-US" sz="1000" dirty="0"/>
              <a:t>Palazzo (2013). US Food Security and Climate Change: Agricultural Futures. Economics Discussion Papers, No 2013-17, Kiel Institute for the World Economy. </a:t>
            </a:r>
            <a:r>
              <a:rPr lang="en-US" sz="1000" u="sng" dirty="0">
                <a:hlinkClick r:id="rId3"/>
              </a:rPr>
              <a:t>http://www.economics-ejournal.org/economics/discussionpapers/2013-</a:t>
            </a:r>
            <a:r>
              <a:rPr lang="en-US" sz="1000" u="sng" dirty="0" smtClean="0">
                <a:hlinkClick r:id="rId3"/>
              </a:rPr>
              <a:t>17</a:t>
            </a:r>
            <a:endParaRPr lang="en-US" sz="1000" dirty="0"/>
          </a:p>
        </p:txBody>
      </p:sp>
    </p:spTree>
    <p:extLst>
      <p:ext uri="{BB962C8B-B14F-4D97-AF65-F5344CB8AC3E}">
        <p14:creationId xmlns:p14="http://schemas.microsoft.com/office/powerpoint/2010/main" val="361379251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76500"/>
            <a:ext cx="8826500" cy="1754327"/>
          </a:xfrm>
          <a:prstGeom prst="rect">
            <a:avLst/>
          </a:prstGeom>
          <a:noFill/>
        </p:spPr>
        <p:txBody>
          <a:bodyPr wrap="square" rtlCol="0">
            <a:spAutoFit/>
          </a:bodyPr>
          <a:lstStyle/>
          <a:p>
            <a:pPr algn="ctr"/>
            <a:r>
              <a:rPr lang="en-US" sz="7200" dirty="0">
                <a:solidFill>
                  <a:srgbClr val="008000"/>
                </a:solidFill>
              </a:rPr>
              <a:t>W</a:t>
            </a:r>
            <a:r>
              <a:rPr lang="en-US" sz="7200" dirty="0" smtClean="0">
                <a:solidFill>
                  <a:srgbClr val="008000"/>
                </a:solidFill>
              </a:rPr>
              <a:t>hat about 2013?</a:t>
            </a:r>
          </a:p>
          <a:p>
            <a:pPr algn="ctr"/>
            <a:r>
              <a:rPr lang="en-US" sz="3600" dirty="0" smtClean="0">
                <a:solidFill>
                  <a:srgbClr val="984807"/>
                </a:solidFill>
              </a:rPr>
              <a:t>Drought Development from 2012</a:t>
            </a:r>
          </a:p>
        </p:txBody>
      </p:sp>
    </p:spTree>
    <p:extLst>
      <p:ext uri="{BB962C8B-B14F-4D97-AF65-F5344CB8AC3E}">
        <p14:creationId xmlns:p14="http://schemas.microsoft.com/office/powerpoint/2010/main" val="127931174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7999"/>
          </a:xfrm>
          <a:prstGeom prst="rect">
            <a:avLst/>
          </a:prstGeom>
        </p:spPr>
      </p:pic>
      <p:sp>
        <p:nvSpPr>
          <p:cNvPr id="5" name="TextBox 4"/>
          <p:cNvSpPr txBox="1"/>
          <p:nvPr/>
        </p:nvSpPr>
        <p:spPr>
          <a:xfrm>
            <a:off x="3420534" y="792665"/>
            <a:ext cx="2297900" cy="523220"/>
          </a:xfrm>
          <a:prstGeom prst="rect">
            <a:avLst/>
          </a:prstGeom>
          <a:noFill/>
        </p:spPr>
        <p:txBody>
          <a:bodyPr wrap="none" rtlCol="0">
            <a:spAutoFit/>
          </a:bodyPr>
          <a:lstStyle/>
          <a:p>
            <a:r>
              <a:rPr lang="en-US" sz="2800" b="1" dirty="0" smtClean="0">
                <a:solidFill>
                  <a:schemeClr val="accent6">
                    <a:lumMod val="50000"/>
                  </a:schemeClr>
                </a:solidFill>
              </a:rPr>
              <a:t>7 August 2012</a:t>
            </a:r>
            <a:endParaRPr lang="en-US" sz="2800" b="1" dirty="0">
              <a:solidFill>
                <a:schemeClr val="accent6">
                  <a:lumMod val="50000"/>
                </a:schemeClr>
              </a:solidFill>
            </a:endParaRPr>
          </a:p>
        </p:txBody>
      </p:sp>
      <p:pic>
        <p:nvPicPr>
          <p:cNvPr id="6" name="Picture 5"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3" name="TextBox 2"/>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17401505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5" name="Picture 4"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6" name="TextBox 5"/>
          <p:cNvSpPr txBox="1"/>
          <p:nvPr/>
        </p:nvSpPr>
        <p:spPr>
          <a:xfrm>
            <a:off x="3420534" y="792665"/>
            <a:ext cx="2898575" cy="523220"/>
          </a:xfrm>
          <a:prstGeom prst="rect">
            <a:avLst/>
          </a:prstGeom>
          <a:noFill/>
        </p:spPr>
        <p:txBody>
          <a:bodyPr wrap="none" rtlCol="0">
            <a:spAutoFit/>
          </a:bodyPr>
          <a:lstStyle/>
          <a:p>
            <a:r>
              <a:rPr lang="en-US" sz="2800" b="1" dirty="0" smtClean="0">
                <a:solidFill>
                  <a:schemeClr val="accent6">
                    <a:lumMod val="50000"/>
                  </a:schemeClr>
                </a:solidFill>
              </a:rPr>
              <a:t>4 September 2012</a:t>
            </a:r>
            <a:endParaRPr lang="en-US" sz="2800" b="1" dirty="0">
              <a:solidFill>
                <a:schemeClr val="accent6">
                  <a:lumMod val="50000"/>
                </a:schemeClr>
              </a:solidFill>
            </a:endParaRPr>
          </a:p>
        </p:txBody>
      </p:sp>
      <p:sp>
        <p:nvSpPr>
          <p:cNvPr id="7" name="TextBox 6"/>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16363992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3"/>
          <p:cNvSpPr txBox="1">
            <a:spLocks noChangeArrowheads="1"/>
          </p:cNvSpPr>
          <p:nvPr/>
        </p:nvSpPr>
        <p:spPr bwMode="auto">
          <a:xfrm>
            <a:off x="1178769" y="1326257"/>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000090"/>
                </a:solidFill>
                <a:ea typeface="Arial" pitchFamily="29" charset="0"/>
                <a:cs typeface="Arial" pitchFamily="29" charset="0"/>
              </a:rPr>
              <a:t>Iowa State</a:t>
            </a:r>
            <a:r>
              <a:rPr lang="en-US" sz="4000" b="1" dirty="0">
                <a:solidFill>
                  <a:srgbClr val="000090"/>
                </a:solidFill>
                <a:ea typeface="Arial" pitchFamily="29" charset="0"/>
                <a:cs typeface="Arial" pitchFamily="29" charset="0"/>
              </a:rPr>
              <a:t>-Wide Average Data</a:t>
            </a:r>
          </a:p>
        </p:txBody>
      </p:sp>
      <p:pic>
        <p:nvPicPr>
          <p:cNvPr id="2" name="Picture 1" descr="StatewideFrostFre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34143"/>
            <a:ext cx="9218367" cy="4865249"/>
          </a:xfrm>
          <a:prstGeom prst="rect">
            <a:avLst/>
          </a:prstGeom>
        </p:spPr>
      </p:pic>
    </p:spTree>
    <p:extLst>
      <p:ext uri="{BB962C8B-B14F-4D97-AF65-F5344CB8AC3E}">
        <p14:creationId xmlns:p14="http://schemas.microsoft.com/office/powerpoint/2010/main" val="41186132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4" name="TextBox 3"/>
          <p:cNvSpPr txBox="1"/>
          <p:nvPr/>
        </p:nvSpPr>
        <p:spPr>
          <a:xfrm>
            <a:off x="3420534" y="792665"/>
            <a:ext cx="2468670" cy="523220"/>
          </a:xfrm>
          <a:prstGeom prst="rect">
            <a:avLst/>
          </a:prstGeom>
          <a:noFill/>
        </p:spPr>
        <p:txBody>
          <a:bodyPr wrap="none" rtlCol="0">
            <a:spAutoFit/>
          </a:bodyPr>
          <a:lstStyle/>
          <a:p>
            <a:r>
              <a:rPr lang="en-US" sz="2800" b="1" dirty="0" smtClean="0">
                <a:solidFill>
                  <a:schemeClr val="accent6">
                    <a:lumMod val="50000"/>
                  </a:schemeClr>
                </a:solidFill>
              </a:rPr>
              <a:t>2 October 2012</a:t>
            </a:r>
            <a:endParaRPr lang="en-US" sz="2800" b="1" dirty="0">
              <a:solidFill>
                <a:schemeClr val="accent6">
                  <a:lumMod val="50000"/>
                </a:schemeClr>
              </a:solidFill>
            </a:endParaRPr>
          </a:p>
        </p:txBody>
      </p:sp>
      <p:sp>
        <p:nvSpPr>
          <p:cNvPr id="5" name="TextBox 4"/>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96083773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4" name="TextBox 3"/>
          <p:cNvSpPr txBox="1"/>
          <p:nvPr/>
        </p:nvSpPr>
        <p:spPr>
          <a:xfrm>
            <a:off x="3420534" y="792665"/>
            <a:ext cx="2830372" cy="523220"/>
          </a:xfrm>
          <a:prstGeom prst="rect">
            <a:avLst/>
          </a:prstGeom>
          <a:noFill/>
        </p:spPr>
        <p:txBody>
          <a:bodyPr wrap="none" rtlCol="0">
            <a:spAutoFit/>
          </a:bodyPr>
          <a:lstStyle/>
          <a:p>
            <a:r>
              <a:rPr lang="en-US" sz="2800" b="1" dirty="0" smtClean="0">
                <a:solidFill>
                  <a:schemeClr val="accent6">
                    <a:lumMod val="50000"/>
                  </a:schemeClr>
                </a:solidFill>
              </a:rPr>
              <a:t>6 November 2012</a:t>
            </a:r>
            <a:endParaRPr lang="en-US" sz="2800" b="1" dirty="0">
              <a:solidFill>
                <a:schemeClr val="accent6">
                  <a:lumMod val="50000"/>
                </a:schemeClr>
              </a:solidFill>
            </a:endParaRPr>
          </a:p>
        </p:txBody>
      </p:sp>
      <p:sp>
        <p:nvSpPr>
          <p:cNvPr id="5" name="TextBox 4"/>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9608377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4" name="TextBox 3"/>
          <p:cNvSpPr txBox="1"/>
          <p:nvPr/>
        </p:nvSpPr>
        <p:spPr>
          <a:xfrm>
            <a:off x="3420534" y="792665"/>
            <a:ext cx="2788293" cy="523220"/>
          </a:xfrm>
          <a:prstGeom prst="rect">
            <a:avLst/>
          </a:prstGeom>
          <a:noFill/>
        </p:spPr>
        <p:txBody>
          <a:bodyPr wrap="none" rtlCol="0">
            <a:spAutoFit/>
          </a:bodyPr>
          <a:lstStyle/>
          <a:p>
            <a:r>
              <a:rPr lang="en-US" sz="2800" b="1" dirty="0" smtClean="0">
                <a:solidFill>
                  <a:schemeClr val="accent6">
                    <a:lumMod val="50000"/>
                  </a:schemeClr>
                </a:solidFill>
              </a:rPr>
              <a:t>4 December 2012</a:t>
            </a:r>
            <a:endParaRPr lang="en-US" sz="2800" b="1" dirty="0">
              <a:solidFill>
                <a:schemeClr val="accent6">
                  <a:lumMod val="50000"/>
                </a:schemeClr>
              </a:solidFill>
            </a:endParaRPr>
          </a:p>
        </p:txBody>
      </p:sp>
      <p:sp>
        <p:nvSpPr>
          <p:cNvPr id="5" name="TextBox 4"/>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96083773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4" name="TextBox 3"/>
          <p:cNvSpPr txBox="1"/>
          <p:nvPr/>
        </p:nvSpPr>
        <p:spPr>
          <a:xfrm>
            <a:off x="3420534" y="792665"/>
            <a:ext cx="2413441" cy="523220"/>
          </a:xfrm>
          <a:prstGeom prst="rect">
            <a:avLst/>
          </a:prstGeom>
          <a:noFill/>
        </p:spPr>
        <p:txBody>
          <a:bodyPr wrap="none" rtlCol="0">
            <a:spAutoFit/>
          </a:bodyPr>
          <a:lstStyle/>
          <a:p>
            <a:r>
              <a:rPr lang="en-US" sz="2800" b="1" dirty="0" smtClean="0">
                <a:solidFill>
                  <a:schemeClr val="accent6">
                    <a:lumMod val="50000"/>
                  </a:schemeClr>
                </a:solidFill>
              </a:rPr>
              <a:t>1 January 2012</a:t>
            </a:r>
            <a:endParaRPr lang="en-US" sz="2800" b="1" dirty="0">
              <a:solidFill>
                <a:schemeClr val="accent6">
                  <a:lumMod val="50000"/>
                </a:schemeClr>
              </a:solidFill>
            </a:endParaRPr>
          </a:p>
        </p:txBody>
      </p:sp>
      <p:sp>
        <p:nvSpPr>
          <p:cNvPr id="5" name="TextBox 4"/>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96083773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4" name="TextBox 3"/>
          <p:cNvSpPr txBox="1"/>
          <p:nvPr/>
        </p:nvSpPr>
        <p:spPr>
          <a:xfrm>
            <a:off x="3420534" y="792665"/>
            <a:ext cx="2590523" cy="523220"/>
          </a:xfrm>
          <a:prstGeom prst="rect">
            <a:avLst/>
          </a:prstGeom>
          <a:noFill/>
        </p:spPr>
        <p:txBody>
          <a:bodyPr wrap="none" rtlCol="0">
            <a:spAutoFit/>
          </a:bodyPr>
          <a:lstStyle/>
          <a:p>
            <a:r>
              <a:rPr lang="en-US" sz="2800" b="1" dirty="0" smtClean="0">
                <a:solidFill>
                  <a:schemeClr val="accent6">
                    <a:lumMod val="50000"/>
                  </a:schemeClr>
                </a:solidFill>
              </a:rPr>
              <a:t>5 February 2012</a:t>
            </a:r>
            <a:endParaRPr lang="en-US" sz="2800" b="1" dirty="0">
              <a:solidFill>
                <a:schemeClr val="accent6">
                  <a:lumMod val="50000"/>
                </a:schemeClr>
              </a:solidFill>
            </a:endParaRPr>
          </a:p>
        </p:txBody>
      </p:sp>
      <p:sp>
        <p:nvSpPr>
          <p:cNvPr id="5" name="TextBox 4"/>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96083773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descr="Drought monitor sca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67" y="5611314"/>
            <a:ext cx="7840134" cy="920719"/>
          </a:xfrm>
          <a:prstGeom prst="rect">
            <a:avLst/>
          </a:prstGeom>
        </p:spPr>
      </p:pic>
      <p:sp>
        <p:nvSpPr>
          <p:cNvPr id="4" name="TextBox 3"/>
          <p:cNvSpPr txBox="1"/>
          <p:nvPr/>
        </p:nvSpPr>
        <p:spPr>
          <a:xfrm>
            <a:off x="3420534" y="792665"/>
            <a:ext cx="2218651" cy="523220"/>
          </a:xfrm>
          <a:prstGeom prst="rect">
            <a:avLst/>
          </a:prstGeom>
          <a:noFill/>
        </p:spPr>
        <p:txBody>
          <a:bodyPr wrap="none" rtlCol="0">
            <a:spAutoFit/>
          </a:bodyPr>
          <a:lstStyle/>
          <a:p>
            <a:r>
              <a:rPr lang="en-US" sz="2800" b="1" dirty="0" smtClean="0">
                <a:solidFill>
                  <a:schemeClr val="accent6">
                    <a:lumMod val="50000"/>
                  </a:schemeClr>
                </a:solidFill>
              </a:rPr>
              <a:t>5 March 2012</a:t>
            </a:r>
            <a:endParaRPr lang="en-US" sz="2800" b="1" dirty="0">
              <a:solidFill>
                <a:schemeClr val="accent6">
                  <a:lumMod val="50000"/>
                </a:schemeClr>
              </a:solidFill>
            </a:endParaRPr>
          </a:p>
        </p:txBody>
      </p:sp>
      <p:sp>
        <p:nvSpPr>
          <p:cNvPr id="5" name="TextBox 4"/>
          <p:cNvSpPr txBox="1"/>
          <p:nvPr/>
        </p:nvSpPr>
        <p:spPr>
          <a:xfrm>
            <a:off x="5718435" y="6532033"/>
            <a:ext cx="3273166" cy="369332"/>
          </a:xfrm>
          <a:prstGeom prst="rect">
            <a:avLst/>
          </a:prstGeom>
          <a:noFill/>
        </p:spPr>
        <p:txBody>
          <a:bodyPr wrap="square" rtlCol="0">
            <a:spAutoFit/>
          </a:bodyPr>
          <a:lstStyle/>
          <a:p>
            <a:r>
              <a:rPr lang="en-US" b="1" dirty="0">
                <a:solidFill>
                  <a:srgbClr val="660066"/>
                </a:solidFill>
              </a:rPr>
              <a:t>http://</a:t>
            </a:r>
            <a:r>
              <a:rPr lang="en-US" b="1" dirty="0" err="1">
                <a:solidFill>
                  <a:srgbClr val="660066"/>
                </a:solidFill>
              </a:rPr>
              <a:t>droughtmonitor.unl.edu</a:t>
            </a:r>
            <a:r>
              <a:rPr lang="en-US" b="1" dirty="0">
                <a:solidFill>
                  <a:srgbClr val="660066"/>
                </a:solidFill>
              </a:rPr>
              <a:t>/</a:t>
            </a:r>
          </a:p>
        </p:txBody>
      </p:sp>
    </p:spTree>
    <p:extLst>
      <p:ext uri="{BB962C8B-B14F-4D97-AF65-F5344CB8AC3E}">
        <p14:creationId xmlns:p14="http://schemas.microsoft.com/office/powerpoint/2010/main" val="96083773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76500"/>
            <a:ext cx="8826500" cy="4185762"/>
          </a:xfrm>
          <a:prstGeom prst="rect">
            <a:avLst/>
          </a:prstGeom>
          <a:noFill/>
        </p:spPr>
        <p:txBody>
          <a:bodyPr wrap="square" rtlCol="0">
            <a:spAutoFit/>
          </a:bodyPr>
          <a:lstStyle/>
          <a:p>
            <a:pPr algn="ctr"/>
            <a:r>
              <a:rPr lang="en-US" sz="7200" dirty="0">
                <a:solidFill>
                  <a:srgbClr val="008000"/>
                </a:solidFill>
              </a:rPr>
              <a:t>W</a:t>
            </a:r>
            <a:r>
              <a:rPr lang="en-US" sz="7200" dirty="0" smtClean="0">
                <a:solidFill>
                  <a:srgbClr val="008000"/>
                </a:solidFill>
              </a:rPr>
              <a:t>hat about 2013?</a:t>
            </a:r>
          </a:p>
          <a:p>
            <a:pPr algn="ctr"/>
            <a:r>
              <a:rPr lang="en-US" sz="3600" dirty="0" smtClean="0">
                <a:solidFill>
                  <a:srgbClr val="008000"/>
                </a:solidFill>
              </a:rPr>
              <a:t>Looking Forward</a:t>
            </a:r>
          </a:p>
          <a:p>
            <a:pPr algn="ctr"/>
            <a:r>
              <a:rPr lang="en-US" dirty="0" smtClean="0">
                <a:solidFill>
                  <a:srgbClr val="708F24"/>
                </a:solidFill>
              </a:rPr>
              <a:t>Dr. Pat </a:t>
            </a:r>
            <a:r>
              <a:rPr lang="en-US" dirty="0" err="1" smtClean="0">
                <a:solidFill>
                  <a:srgbClr val="708F24"/>
                </a:solidFill>
              </a:rPr>
              <a:t>Guinan</a:t>
            </a:r>
            <a:endParaRPr lang="en-US" dirty="0" smtClean="0">
              <a:solidFill>
                <a:srgbClr val="708F24"/>
              </a:solidFill>
            </a:endParaRPr>
          </a:p>
          <a:p>
            <a:pPr algn="ctr"/>
            <a:r>
              <a:rPr lang="en-US" sz="2000" dirty="0" smtClean="0">
                <a:solidFill>
                  <a:srgbClr val="708F24"/>
                </a:solidFill>
              </a:rPr>
              <a:t>Extension</a:t>
            </a:r>
            <a:r>
              <a:rPr lang="en-US" sz="2000" dirty="0">
                <a:solidFill>
                  <a:srgbClr val="708F24"/>
                </a:solidFill>
              </a:rPr>
              <a:t>/State  </a:t>
            </a:r>
            <a:r>
              <a:rPr lang="en-US" sz="2000" dirty="0" smtClean="0">
                <a:solidFill>
                  <a:srgbClr val="708F24"/>
                </a:solidFill>
              </a:rPr>
              <a:t>Climatologist</a:t>
            </a:r>
          </a:p>
          <a:p>
            <a:pPr algn="ctr"/>
            <a:r>
              <a:rPr lang="en-US" sz="2000" dirty="0" smtClean="0">
                <a:solidFill>
                  <a:srgbClr val="708F24"/>
                </a:solidFill>
              </a:rPr>
              <a:t>University </a:t>
            </a:r>
            <a:r>
              <a:rPr lang="en-US" sz="2000" dirty="0">
                <a:solidFill>
                  <a:srgbClr val="708F24"/>
                </a:solidFill>
              </a:rPr>
              <a:t> of  </a:t>
            </a:r>
            <a:r>
              <a:rPr lang="en-US" sz="2000" dirty="0" smtClean="0">
                <a:solidFill>
                  <a:srgbClr val="708F24"/>
                </a:solidFill>
              </a:rPr>
              <a:t>Missouri</a:t>
            </a:r>
          </a:p>
          <a:p>
            <a:pPr algn="ctr"/>
            <a:r>
              <a:rPr lang="en-US" sz="2000" dirty="0" err="1" smtClean="0">
                <a:solidFill>
                  <a:srgbClr val="708F24"/>
                </a:solidFill>
              </a:rPr>
              <a:t>guinanp</a:t>
            </a:r>
            <a:r>
              <a:rPr lang="en-US" sz="2000" dirty="0" err="1">
                <a:solidFill>
                  <a:srgbClr val="708F24"/>
                </a:solidFill>
              </a:rPr>
              <a:t>@</a:t>
            </a:r>
            <a:r>
              <a:rPr lang="en-US" sz="2000" dirty="0" err="1" smtClean="0">
                <a:solidFill>
                  <a:srgbClr val="708F24"/>
                </a:solidFill>
              </a:rPr>
              <a:t>missouri.edu</a:t>
            </a:r>
            <a:endParaRPr lang="en-US" sz="2000" u="sng" dirty="0">
              <a:solidFill>
                <a:srgbClr val="708F24"/>
              </a:solidFill>
            </a:endParaRPr>
          </a:p>
          <a:p>
            <a:pPr algn="ctr"/>
            <a:endParaRPr lang="en-US" sz="2000" u="sng" dirty="0">
              <a:hlinkClick r:id="rId2"/>
            </a:endParaRPr>
          </a:p>
          <a:p>
            <a:pPr algn="ctr"/>
            <a:r>
              <a:rPr lang="en-US" sz="2000" u="sng" dirty="0" smtClean="0">
                <a:hlinkClick r:id="rId2"/>
              </a:rPr>
              <a:t>http</a:t>
            </a:r>
            <a:r>
              <a:rPr lang="en-US" sz="2000" u="sng" dirty="0">
                <a:hlinkClick r:id="rId2"/>
              </a:rPr>
              <a:t>://mrcc.isws.illinois.edu/</a:t>
            </a:r>
            <a:r>
              <a:rPr lang="en-US" sz="2000" u="sng" dirty="0" smtClean="0">
                <a:hlinkClick r:id="rId2"/>
              </a:rPr>
              <a:t>webinars.htm</a:t>
            </a:r>
            <a:endParaRPr lang="en-US" sz="2000" u="sng" dirty="0" smtClean="0"/>
          </a:p>
          <a:p>
            <a:pPr algn="ctr"/>
            <a:endParaRPr lang="en-US" sz="2000" u="sng" dirty="0">
              <a:solidFill>
                <a:srgbClr val="008000"/>
              </a:solidFill>
            </a:endParaRPr>
          </a:p>
          <a:p>
            <a:pPr algn="ctr"/>
            <a:r>
              <a:rPr lang="en-US" sz="2000" dirty="0" smtClean="0">
                <a:solidFill>
                  <a:srgbClr val="008000"/>
                </a:solidFill>
              </a:rPr>
              <a:t>21 March 2013</a:t>
            </a:r>
            <a:endParaRPr lang="en-US" sz="2000" dirty="0">
              <a:solidFill>
                <a:srgbClr val="008000"/>
              </a:solidFill>
            </a:endParaRPr>
          </a:p>
        </p:txBody>
      </p:sp>
    </p:spTree>
    <p:extLst>
      <p:ext uri="{BB962C8B-B14F-4D97-AF65-F5344CB8AC3E}">
        <p14:creationId xmlns:p14="http://schemas.microsoft.com/office/powerpoint/2010/main" val="377972627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7" y="0"/>
            <a:ext cx="9128103" cy="6858000"/>
          </a:xfrm>
          <a:prstGeom prst="rect">
            <a:avLst/>
          </a:prstGeom>
        </p:spPr>
      </p:pic>
      <p:sp>
        <p:nvSpPr>
          <p:cNvPr id="5" name="TextBox 4"/>
          <p:cNvSpPr txBox="1"/>
          <p:nvPr/>
        </p:nvSpPr>
        <p:spPr>
          <a:xfrm>
            <a:off x="135467" y="6350000"/>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Tree>
    <p:extLst>
      <p:ext uri="{BB962C8B-B14F-4D97-AF65-F5344CB8AC3E}">
        <p14:creationId xmlns:p14="http://schemas.microsoft.com/office/powerpoint/2010/main" val="142127971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91325"/>
          </a:xfrm>
          <a:prstGeom prst="rect">
            <a:avLst/>
          </a:prstGeom>
        </p:spPr>
      </p:pic>
      <p:sp>
        <p:nvSpPr>
          <p:cNvPr id="3" name="TextBox 2"/>
          <p:cNvSpPr txBox="1"/>
          <p:nvPr/>
        </p:nvSpPr>
        <p:spPr>
          <a:xfrm>
            <a:off x="135467" y="6350000"/>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Tree>
    <p:extLst>
      <p:ext uri="{BB962C8B-B14F-4D97-AF65-F5344CB8AC3E}">
        <p14:creationId xmlns:p14="http://schemas.microsoft.com/office/powerpoint/2010/main" val="33279962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35467" y="6350000"/>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Tree>
    <p:extLst>
      <p:ext uri="{BB962C8B-B14F-4D97-AF65-F5344CB8AC3E}">
        <p14:creationId xmlns:p14="http://schemas.microsoft.com/office/powerpoint/2010/main" val="33279962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068194014"/>
              </p:ext>
            </p:extLst>
          </p:nvPr>
        </p:nvGraphicFramePr>
        <p:xfrm>
          <a:off x="0" y="2085975"/>
          <a:ext cx="9144000" cy="47720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8000"/>
                </a:solidFill>
                <a:ea typeface="Arial" pitchFamily="-112" charset="0"/>
                <a:cs typeface="Arial" pitchFamily="-112" charset="0"/>
              </a:rPr>
              <a:t>Des Moines Airport Data</a:t>
            </a:r>
          </a:p>
        </p:txBody>
      </p:sp>
      <p:sp>
        <p:nvSpPr>
          <p:cNvPr id="6" name="TextBox 3"/>
          <p:cNvSpPr txBox="1">
            <a:spLocks noChangeArrowheads="1"/>
          </p:cNvSpPr>
          <p:nvPr/>
        </p:nvSpPr>
        <p:spPr bwMode="auto">
          <a:xfrm>
            <a:off x="808567" y="4118969"/>
            <a:ext cx="1003300" cy="369888"/>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1974:  </a:t>
            </a:r>
            <a:r>
              <a:rPr lang="en-US" dirty="0"/>
              <a:t>7</a:t>
            </a:r>
            <a:endParaRPr lang="en-US" sz="1800" dirty="0"/>
          </a:p>
        </p:txBody>
      </p:sp>
      <p:sp>
        <p:nvSpPr>
          <p:cNvPr id="7" name="TextBox 3"/>
          <p:cNvSpPr txBox="1">
            <a:spLocks noChangeArrowheads="1"/>
          </p:cNvSpPr>
          <p:nvPr/>
        </p:nvSpPr>
        <p:spPr bwMode="auto">
          <a:xfrm>
            <a:off x="1951567" y="3932985"/>
            <a:ext cx="1011766" cy="369332"/>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1977:  8</a:t>
            </a:r>
            <a:endParaRPr lang="en-US" sz="1800" dirty="0"/>
          </a:p>
        </p:txBody>
      </p:sp>
      <p:sp>
        <p:nvSpPr>
          <p:cNvPr id="8" name="TextBox 3"/>
          <p:cNvSpPr txBox="1">
            <a:spLocks noChangeArrowheads="1"/>
          </p:cNvSpPr>
          <p:nvPr/>
        </p:nvSpPr>
        <p:spPr bwMode="auto">
          <a:xfrm>
            <a:off x="1962150" y="304581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1983:  </a:t>
            </a:r>
            <a:r>
              <a:rPr lang="en-US" dirty="0" smtClean="0"/>
              <a:t>13</a:t>
            </a:r>
            <a:endParaRPr lang="en-US" sz="1800" dirty="0"/>
          </a:p>
        </p:txBody>
      </p:sp>
      <p:sp>
        <p:nvSpPr>
          <p:cNvPr id="9" name="TextBox 3"/>
          <p:cNvSpPr txBox="1">
            <a:spLocks noChangeArrowheads="1"/>
          </p:cNvSpPr>
          <p:nvPr/>
        </p:nvSpPr>
        <p:spPr bwMode="auto">
          <a:xfrm>
            <a:off x="4349750" y="3415705"/>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1988:  </a:t>
            </a:r>
            <a:r>
              <a:rPr lang="en-US" dirty="0" smtClean="0"/>
              <a:t>10</a:t>
            </a:r>
            <a:endParaRPr lang="en-US" sz="1800" dirty="0"/>
          </a:p>
        </p:txBody>
      </p:sp>
    </p:spTree>
    <p:extLst>
      <p:ext uri="{BB962C8B-B14F-4D97-AF65-F5344CB8AC3E}">
        <p14:creationId xmlns:p14="http://schemas.microsoft.com/office/powerpoint/2010/main" val="149289869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4.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35467" y="6350000"/>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Tree>
    <p:extLst>
      <p:ext uri="{BB962C8B-B14F-4D97-AF65-F5344CB8AC3E}">
        <p14:creationId xmlns:p14="http://schemas.microsoft.com/office/powerpoint/2010/main" val="332799620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2466"/>
          </a:xfrm>
          <a:prstGeom prst="rect">
            <a:avLst/>
          </a:prstGeom>
        </p:spPr>
      </p:pic>
      <p:sp>
        <p:nvSpPr>
          <p:cNvPr id="3" name="TextBox 2"/>
          <p:cNvSpPr txBox="1"/>
          <p:nvPr/>
        </p:nvSpPr>
        <p:spPr>
          <a:xfrm>
            <a:off x="135467" y="6350000"/>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Tree>
    <p:extLst>
      <p:ext uri="{BB962C8B-B14F-4D97-AF65-F5344CB8AC3E}">
        <p14:creationId xmlns:p14="http://schemas.microsoft.com/office/powerpoint/2010/main" val="332799620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ought Mar 20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62" y="1151467"/>
            <a:ext cx="8005319" cy="5706533"/>
          </a:xfrm>
          <a:prstGeom prst="rect">
            <a:avLst/>
          </a:prstGeom>
        </p:spPr>
      </p:pic>
      <p:sp>
        <p:nvSpPr>
          <p:cNvPr id="3" name="TextBox 2"/>
          <p:cNvSpPr txBox="1"/>
          <p:nvPr/>
        </p:nvSpPr>
        <p:spPr>
          <a:xfrm>
            <a:off x="0" y="6485467"/>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Tree>
    <p:extLst>
      <p:ext uri="{BB962C8B-B14F-4D97-AF65-F5344CB8AC3E}">
        <p14:creationId xmlns:p14="http://schemas.microsoft.com/office/powerpoint/2010/main" val="377593206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3228"/>
          </a:xfrm>
          <a:prstGeom prst="rect">
            <a:avLst/>
          </a:prstGeom>
        </p:spPr>
      </p:pic>
      <p:sp>
        <p:nvSpPr>
          <p:cNvPr id="3" name="TextBox 2"/>
          <p:cNvSpPr txBox="1"/>
          <p:nvPr/>
        </p:nvSpPr>
        <p:spPr>
          <a:xfrm>
            <a:off x="0" y="6483896"/>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
        <p:nvSpPr>
          <p:cNvPr id="4" name="TextBox 3"/>
          <p:cNvSpPr txBox="1"/>
          <p:nvPr/>
        </p:nvSpPr>
        <p:spPr>
          <a:xfrm rot="19305189">
            <a:off x="67733" y="2607733"/>
            <a:ext cx="3454401" cy="584776"/>
          </a:xfrm>
          <a:prstGeom prst="rect">
            <a:avLst/>
          </a:prstGeom>
          <a:solidFill>
            <a:schemeClr val="bg1"/>
          </a:solidFill>
        </p:spPr>
        <p:txBody>
          <a:bodyPr wrap="square" rtlCol="0">
            <a:spAutoFit/>
          </a:bodyPr>
          <a:lstStyle/>
          <a:p>
            <a:r>
              <a:rPr lang="en-US" sz="3200" b="1" dirty="0" smtClean="0">
                <a:solidFill>
                  <a:srgbClr val="FF0000"/>
                </a:solidFill>
              </a:rPr>
              <a:t>Future Projections </a:t>
            </a:r>
            <a:endParaRPr lang="en-US" sz="3200" b="1" dirty="0">
              <a:solidFill>
                <a:srgbClr val="FF0000"/>
              </a:solidFill>
            </a:endParaRPr>
          </a:p>
        </p:txBody>
      </p:sp>
    </p:spTree>
    <p:extLst>
      <p:ext uri="{BB962C8B-B14F-4D97-AF65-F5344CB8AC3E}">
        <p14:creationId xmlns:p14="http://schemas.microsoft.com/office/powerpoint/2010/main" val="332799620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29400"/>
          </a:xfrm>
          <a:prstGeom prst="rect">
            <a:avLst/>
          </a:prstGeom>
        </p:spPr>
      </p:pic>
      <p:sp>
        <p:nvSpPr>
          <p:cNvPr id="3" name="TextBox 2"/>
          <p:cNvSpPr txBox="1"/>
          <p:nvPr/>
        </p:nvSpPr>
        <p:spPr>
          <a:xfrm>
            <a:off x="135467" y="6350000"/>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
        <p:nvSpPr>
          <p:cNvPr id="4" name="TextBox 3"/>
          <p:cNvSpPr txBox="1"/>
          <p:nvPr/>
        </p:nvSpPr>
        <p:spPr>
          <a:xfrm rot="19305189">
            <a:off x="67733" y="2607733"/>
            <a:ext cx="3454401" cy="584776"/>
          </a:xfrm>
          <a:prstGeom prst="rect">
            <a:avLst/>
          </a:prstGeom>
          <a:solidFill>
            <a:schemeClr val="bg1"/>
          </a:solidFill>
        </p:spPr>
        <p:txBody>
          <a:bodyPr wrap="square" rtlCol="0">
            <a:spAutoFit/>
          </a:bodyPr>
          <a:lstStyle/>
          <a:p>
            <a:r>
              <a:rPr lang="en-US" sz="3200" b="1" dirty="0" smtClean="0">
                <a:solidFill>
                  <a:srgbClr val="FF0000"/>
                </a:solidFill>
              </a:rPr>
              <a:t>Future Projections </a:t>
            </a:r>
            <a:endParaRPr lang="en-US" sz="3200" b="1" dirty="0">
              <a:solidFill>
                <a:srgbClr val="FF0000"/>
              </a:solidFill>
            </a:endParaRPr>
          </a:p>
        </p:txBody>
      </p:sp>
    </p:spTree>
    <p:extLst>
      <p:ext uri="{BB962C8B-B14F-4D97-AF65-F5344CB8AC3E}">
        <p14:creationId xmlns:p14="http://schemas.microsoft.com/office/powerpoint/2010/main" val="90884075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9.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9" y="0"/>
            <a:ext cx="9093481" cy="6858000"/>
          </a:xfrm>
          <a:prstGeom prst="rect">
            <a:avLst/>
          </a:prstGeom>
        </p:spPr>
      </p:pic>
      <p:sp>
        <p:nvSpPr>
          <p:cNvPr id="3" name="TextBox 2"/>
          <p:cNvSpPr txBox="1"/>
          <p:nvPr/>
        </p:nvSpPr>
        <p:spPr>
          <a:xfrm>
            <a:off x="50519" y="6488668"/>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
        <p:nvSpPr>
          <p:cNvPr id="4" name="TextBox 3"/>
          <p:cNvSpPr txBox="1"/>
          <p:nvPr/>
        </p:nvSpPr>
        <p:spPr>
          <a:xfrm rot="19305189">
            <a:off x="67733" y="2607733"/>
            <a:ext cx="3454401" cy="584776"/>
          </a:xfrm>
          <a:prstGeom prst="rect">
            <a:avLst/>
          </a:prstGeom>
          <a:solidFill>
            <a:schemeClr val="bg1"/>
          </a:solidFill>
        </p:spPr>
        <p:txBody>
          <a:bodyPr wrap="square" rtlCol="0">
            <a:spAutoFit/>
          </a:bodyPr>
          <a:lstStyle/>
          <a:p>
            <a:r>
              <a:rPr lang="en-US" sz="3200" b="1" dirty="0" smtClean="0">
                <a:solidFill>
                  <a:srgbClr val="FF0000"/>
                </a:solidFill>
              </a:rPr>
              <a:t>Future Projections </a:t>
            </a:r>
            <a:endParaRPr lang="en-US" sz="3200" b="1" dirty="0">
              <a:solidFill>
                <a:srgbClr val="FF0000"/>
              </a:solidFill>
            </a:endParaRPr>
          </a:p>
        </p:txBody>
      </p:sp>
    </p:spTree>
    <p:extLst>
      <p:ext uri="{BB962C8B-B14F-4D97-AF65-F5344CB8AC3E}">
        <p14:creationId xmlns:p14="http://schemas.microsoft.com/office/powerpoint/2010/main" val="90884075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TextBox 2"/>
          <p:cNvSpPr txBox="1"/>
          <p:nvPr/>
        </p:nvSpPr>
        <p:spPr>
          <a:xfrm>
            <a:off x="135467" y="6165334"/>
            <a:ext cx="897467" cy="369332"/>
          </a:xfrm>
          <a:prstGeom prst="rect">
            <a:avLst/>
          </a:prstGeom>
          <a:noFill/>
        </p:spPr>
        <p:txBody>
          <a:bodyPr wrap="square" rtlCol="0">
            <a:spAutoFit/>
          </a:bodyPr>
          <a:lstStyle/>
          <a:p>
            <a:r>
              <a:rPr lang="en-US" dirty="0" err="1" smtClean="0">
                <a:solidFill>
                  <a:srgbClr val="708F24"/>
                </a:solidFill>
              </a:rPr>
              <a:t>Guinan</a:t>
            </a:r>
            <a:endParaRPr lang="en-US" dirty="0">
              <a:solidFill>
                <a:srgbClr val="708F24"/>
              </a:solidFill>
            </a:endParaRPr>
          </a:p>
        </p:txBody>
      </p:sp>
      <p:sp>
        <p:nvSpPr>
          <p:cNvPr id="4" name="TextBox 3"/>
          <p:cNvSpPr txBox="1"/>
          <p:nvPr/>
        </p:nvSpPr>
        <p:spPr>
          <a:xfrm rot="19305189">
            <a:off x="67733" y="2607733"/>
            <a:ext cx="3454401" cy="584776"/>
          </a:xfrm>
          <a:prstGeom prst="rect">
            <a:avLst/>
          </a:prstGeom>
          <a:solidFill>
            <a:schemeClr val="bg1"/>
          </a:solidFill>
        </p:spPr>
        <p:txBody>
          <a:bodyPr wrap="square" rtlCol="0">
            <a:spAutoFit/>
          </a:bodyPr>
          <a:lstStyle/>
          <a:p>
            <a:r>
              <a:rPr lang="en-US" sz="3200" b="1" dirty="0" smtClean="0">
                <a:solidFill>
                  <a:srgbClr val="FF0000"/>
                </a:solidFill>
              </a:rPr>
              <a:t>Future Projections </a:t>
            </a:r>
            <a:endParaRPr lang="en-US" sz="3200" b="1" dirty="0">
              <a:solidFill>
                <a:srgbClr val="FF0000"/>
              </a:solidFill>
            </a:endParaRPr>
          </a:p>
        </p:txBody>
      </p:sp>
    </p:spTree>
    <p:extLst>
      <p:ext uri="{BB962C8B-B14F-4D97-AF65-F5344CB8AC3E}">
        <p14:creationId xmlns:p14="http://schemas.microsoft.com/office/powerpoint/2010/main" val="90884075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666"/>
            <a:ext cx="8229600" cy="931862"/>
          </a:xfrm>
        </p:spPr>
        <p:txBody>
          <a:bodyPr/>
          <a:lstStyle/>
          <a:p>
            <a:pPr algn="ctr"/>
            <a:r>
              <a:rPr lang="en-US" dirty="0" smtClean="0"/>
              <a:t>Summary</a:t>
            </a:r>
            <a:endParaRPr lang="en-US" dirty="0"/>
          </a:p>
        </p:txBody>
      </p:sp>
      <p:sp>
        <p:nvSpPr>
          <p:cNvPr id="3" name="Content Placeholder 2"/>
          <p:cNvSpPr>
            <a:spLocks noGrp="1"/>
          </p:cNvSpPr>
          <p:nvPr>
            <p:ph idx="1"/>
          </p:nvPr>
        </p:nvSpPr>
        <p:spPr>
          <a:xfrm>
            <a:off x="457200" y="2062690"/>
            <a:ext cx="8229600" cy="4579938"/>
          </a:xfrm>
        </p:spPr>
        <p:txBody>
          <a:bodyPr>
            <a:normAutofit lnSpcReduction="10000"/>
          </a:bodyPr>
          <a:lstStyle/>
          <a:p>
            <a:r>
              <a:rPr lang="en-US" dirty="0" smtClean="0">
                <a:solidFill>
                  <a:srgbClr val="708F24"/>
                </a:solidFill>
              </a:rPr>
              <a:t>The climate in the Midwest has changed over the last 40 years </a:t>
            </a:r>
          </a:p>
          <a:p>
            <a:endParaRPr lang="en-US" sz="2000" dirty="0">
              <a:solidFill>
                <a:srgbClr val="708F24"/>
              </a:solidFill>
            </a:endParaRPr>
          </a:p>
          <a:p>
            <a:r>
              <a:rPr lang="en-US" dirty="0" smtClean="0">
                <a:solidFill>
                  <a:srgbClr val="708F24"/>
                </a:solidFill>
              </a:rPr>
              <a:t>Farmers so far have been able to adapt and maintain high production</a:t>
            </a:r>
          </a:p>
          <a:p>
            <a:endParaRPr lang="en-US" sz="2000" dirty="0">
              <a:solidFill>
                <a:srgbClr val="708F24"/>
              </a:solidFill>
            </a:endParaRPr>
          </a:p>
          <a:p>
            <a:r>
              <a:rPr lang="en-US" dirty="0" smtClean="0">
                <a:solidFill>
                  <a:srgbClr val="708F24"/>
                </a:solidFill>
              </a:rPr>
              <a:t>Frequency of precipitation extremes has increased and very likely will continue to increase</a:t>
            </a:r>
          </a:p>
          <a:p>
            <a:endParaRPr lang="en-US" sz="2000" dirty="0" smtClean="0">
              <a:solidFill>
                <a:srgbClr val="708F24"/>
              </a:solidFill>
            </a:endParaRPr>
          </a:p>
          <a:p>
            <a:r>
              <a:rPr lang="en-US" dirty="0" smtClean="0">
                <a:solidFill>
                  <a:srgbClr val="708F24"/>
                </a:solidFill>
              </a:rPr>
              <a:t>Drought intensity has diminished in the east but remains in the west</a:t>
            </a:r>
          </a:p>
          <a:p>
            <a:endParaRPr lang="en-US" dirty="0">
              <a:solidFill>
                <a:srgbClr val="708F24"/>
              </a:solidFill>
            </a:endParaRPr>
          </a:p>
        </p:txBody>
      </p:sp>
    </p:spTree>
    <p:extLst>
      <p:ext uri="{BB962C8B-B14F-4D97-AF65-F5344CB8AC3E}">
        <p14:creationId xmlns:p14="http://schemas.microsoft.com/office/powerpoint/2010/main" val="290193458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9200"/>
            <a:ext cx="4368799" cy="931862"/>
          </a:xfrm>
        </p:spPr>
        <p:txBody>
          <a:bodyPr>
            <a:normAutofit fontScale="90000"/>
          </a:bodyPr>
          <a:lstStyle/>
          <a:p>
            <a:pPr algn="ctr"/>
            <a:r>
              <a:rPr lang="en-US" sz="3200" dirty="0" smtClean="0"/>
              <a:t>For More Information:</a:t>
            </a:r>
            <a:endParaRPr lang="en-US" sz="3200" dirty="0"/>
          </a:p>
        </p:txBody>
      </p:sp>
      <p:sp>
        <p:nvSpPr>
          <p:cNvPr id="3" name="Content Placeholder 2"/>
          <p:cNvSpPr>
            <a:spLocks noGrp="1"/>
          </p:cNvSpPr>
          <p:nvPr>
            <p:ph idx="1"/>
          </p:nvPr>
        </p:nvSpPr>
        <p:spPr>
          <a:xfrm>
            <a:off x="1" y="2527301"/>
            <a:ext cx="8877299" cy="4330699"/>
          </a:xfrm>
        </p:spPr>
        <p:txBody>
          <a:bodyPr>
            <a:normAutofit/>
          </a:bodyPr>
          <a:lstStyle/>
          <a:p>
            <a:endParaRPr lang="en-US" dirty="0" smtClean="0"/>
          </a:p>
          <a:p>
            <a:pPr algn="ctr"/>
            <a:r>
              <a:rPr lang="en-US" sz="2400" b="1" dirty="0" smtClean="0">
                <a:solidFill>
                  <a:srgbClr val="708F24"/>
                </a:solidFill>
              </a:rPr>
              <a:t>Climate Science Program</a:t>
            </a:r>
          </a:p>
          <a:p>
            <a:pPr algn="ctr"/>
            <a:r>
              <a:rPr lang="en-US" sz="2400" b="1" dirty="0" smtClean="0">
                <a:solidFill>
                  <a:srgbClr val="708F24"/>
                </a:solidFill>
              </a:rPr>
              <a:t>Iowa State University</a:t>
            </a:r>
          </a:p>
          <a:p>
            <a:pPr algn="ctr"/>
            <a:r>
              <a:rPr lang="en-US" sz="2000" dirty="0" smtClean="0">
                <a:hlinkClick r:id="rId2"/>
              </a:rPr>
              <a:t>http://climate.engineering.iastate.edu/</a:t>
            </a:r>
            <a:endParaRPr lang="en-US" sz="2000" dirty="0" smtClean="0"/>
          </a:p>
          <a:p>
            <a:pPr algn="ctr"/>
            <a:r>
              <a:rPr lang="en-US" sz="2000" dirty="0">
                <a:solidFill>
                  <a:srgbClr val="3C4DE1"/>
                </a:solidFill>
              </a:rPr>
              <a:t>http://</a:t>
            </a:r>
            <a:r>
              <a:rPr lang="en-US" sz="2000" dirty="0" err="1">
                <a:solidFill>
                  <a:srgbClr val="3C4DE1"/>
                </a:solidFill>
              </a:rPr>
              <a:t>www.meteor.iastate.edu</a:t>
            </a:r>
            <a:r>
              <a:rPr lang="en-US" sz="2000" dirty="0">
                <a:solidFill>
                  <a:srgbClr val="3C4DE1"/>
                </a:solidFill>
              </a:rPr>
              <a:t>/faculty/</a:t>
            </a:r>
            <a:r>
              <a:rPr lang="en-US" sz="2000" dirty="0" err="1">
                <a:solidFill>
                  <a:srgbClr val="3C4DE1"/>
                </a:solidFill>
              </a:rPr>
              <a:t>takle</a:t>
            </a:r>
            <a:r>
              <a:rPr lang="en-US" sz="2000" dirty="0">
                <a:solidFill>
                  <a:srgbClr val="3C4DE1"/>
                </a:solidFill>
              </a:rPr>
              <a:t>/</a:t>
            </a:r>
            <a:endParaRPr lang="en-US" sz="2000" dirty="0" smtClean="0">
              <a:solidFill>
                <a:srgbClr val="3C4DE1"/>
              </a:solidFill>
            </a:endParaRPr>
          </a:p>
          <a:p>
            <a:pPr algn="ctr"/>
            <a:r>
              <a:rPr lang="en-US" sz="2000" dirty="0" err="1" smtClean="0">
                <a:solidFill>
                  <a:srgbClr val="FF0000"/>
                </a:solidFill>
              </a:rPr>
              <a:t>gstakle@iastate.edu</a:t>
            </a:r>
            <a:endParaRPr lang="en-US" sz="2000" dirty="0" smtClean="0">
              <a:solidFill>
                <a:srgbClr val="FF0000"/>
              </a:solidFill>
            </a:endParaRPr>
          </a:p>
          <a:p>
            <a:pPr algn="ctr"/>
            <a:endParaRPr lang="en-US" sz="2400" b="1" dirty="0" smtClean="0">
              <a:solidFill>
                <a:srgbClr val="708F24"/>
              </a:solidFill>
            </a:endParaRPr>
          </a:p>
          <a:p>
            <a:endParaRPr lang="en-US" dirty="0"/>
          </a:p>
        </p:txBody>
      </p:sp>
    </p:spTree>
    <p:extLst>
      <p:ext uri="{BB962C8B-B14F-4D97-AF65-F5344CB8AC3E}">
        <p14:creationId xmlns:p14="http://schemas.microsoft.com/office/powerpoint/2010/main" val="38139971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437977109"/>
              </p:ext>
            </p:extLst>
          </p:nvPr>
        </p:nvGraphicFramePr>
        <p:xfrm>
          <a:off x="0" y="2085975"/>
          <a:ext cx="9144000" cy="47720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8000"/>
                </a:solidFill>
                <a:ea typeface="Arial" pitchFamily="-112" charset="0"/>
                <a:cs typeface="Arial" pitchFamily="-112" charset="0"/>
              </a:rPr>
              <a:t>Des Moines Airport Data</a:t>
            </a:r>
          </a:p>
        </p:txBody>
      </p:sp>
      <p:sp>
        <p:nvSpPr>
          <p:cNvPr id="6" name="TextBox 3"/>
          <p:cNvSpPr txBox="1">
            <a:spLocks noChangeArrowheads="1"/>
          </p:cNvSpPr>
          <p:nvPr/>
        </p:nvSpPr>
        <p:spPr bwMode="auto">
          <a:xfrm>
            <a:off x="808567" y="4118969"/>
            <a:ext cx="1003300" cy="369888"/>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1974:  </a:t>
            </a:r>
            <a:r>
              <a:rPr lang="en-US" dirty="0"/>
              <a:t>7</a:t>
            </a:r>
            <a:endParaRPr lang="en-US" sz="1800" dirty="0"/>
          </a:p>
        </p:txBody>
      </p:sp>
      <p:sp>
        <p:nvSpPr>
          <p:cNvPr id="7" name="TextBox 3"/>
          <p:cNvSpPr txBox="1">
            <a:spLocks noChangeArrowheads="1"/>
          </p:cNvSpPr>
          <p:nvPr/>
        </p:nvSpPr>
        <p:spPr bwMode="auto">
          <a:xfrm>
            <a:off x="1951567" y="3932985"/>
            <a:ext cx="1011766" cy="369332"/>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1977:  8</a:t>
            </a:r>
            <a:endParaRPr lang="en-US" sz="1800" dirty="0"/>
          </a:p>
        </p:txBody>
      </p:sp>
      <p:sp>
        <p:nvSpPr>
          <p:cNvPr id="8" name="TextBox 3"/>
          <p:cNvSpPr txBox="1">
            <a:spLocks noChangeArrowheads="1"/>
          </p:cNvSpPr>
          <p:nvPr/>
        </p:nvSpPr>
        <p:spPr bwMode="auto">
          <a:xfrm>
            <a:off x="1962150" y="304581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1983:  </a:t>
            </a:r>
            <a:r>
              <a:rPr lang="en-US" dirty="0" smtClean="0"/>
              <a:t>13</a:t>
            </a:r>
            <a:endParaRPr lang="en-US" sz="1800" dirty="0"/>
          </a:p>
        </p:txBody>
      </p:sp>
      <p:sp>
        <p:nvSpPr>
          <p:cNvPr id="9" name="TextBox 3"/>
          <p:cNvSpPr txBox="1">
            <a:spLocks noChangeArrowheads="1"/>
          </p:cNvSpPr>
          <p:nvPr/>
        </p:nvSpPr>
        <p:spPr bwMode="auto">
          <a:xfrm>
            <a:off x="4349750" y="3415705"/>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1988:  </a:t>
            </a:r>
            <a:r>
              <a:rPr lang="en-US" dirty="0" smtClean="0"/>
              <a:t>10</a:t>
            </a:r>
            <a:endParaRPr lang="en-US" sz="1800" dirty="0"/>
          </a:p>
        </p:txBody>
      </p:sp>
      <p:sp>
        <p:nvSpPr>
          <p:cNvPr id="11" name="Left Brace 9"/>
          <p:cNvSpPr>
            <a:spLocks/>
          </p:cNvSpPr>
          <p:nvPr/>
        </p:nvSpPr>
        <p:spPr bwMode="auto">
          <a:xfrm rot="5400000">
            <a:off x="6112933" y="3459627"/>
            <a:ext cx="762000" cy="40513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3" name="TextBox 11"/>
          <p:cNvSpPr txBox="1">
            <a:spLocks noChangeArrowheads="1"/>
          </p:cNvSpPr>
          <p:nvPr/>
        </p:nvSpPr>
        <p:spPr bwMode="auto">
          <a:xfrm>
            <a:off x="4876799" y="4564648"/>
            <a:ext cx="3272367" cy="369888"/>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800" dirty="0"/>
              <a:t>6 days ≥ 100</a:t>
            </a:r>
            <a:r>
              <a:rPr lang="en-US" sz="1800" baseline="30000" dirty="0"/>
              <a:t>o</a:t>
            </a:r>
            <a:r>
              <a:rPr lang="en-US" sz="1800" dirty="0"/>
              <a:t>F </a:t>
            </a:r>
            <a:r>
              <a:rPr lang="en-US" sz="1800" dirty="0" smtClean="0"/>
              <a:t>in 23 </a:t>
            </a:r>
            <a:r>
              <a:rPr lang="en-US" sz="1800" dirty="0"/>
              <a:t>years</a:t>
            </a:r>
          </a:p>
        </p:txBody>
      </p:sp>
    </p:spTree>
    <p:extLst>
      <p:ext uri="{BB962C8B-B14F-4D97-AF65-F5344CB8AC3E}">
        <p14:creationId xmlns:p14="http://schemas.microsoft.com/office/powerpoint/2010/main" val="40240361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601171331"/>
              </p:ext>
            </p:extLst>
          </p:nvPr>
        </p:nvGraphicFramePr>
        <p:xfrm>
          <a:off x="0" y="2085975"/>
          <a:ext cx="9144000" cy="47720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rgbClr val="008000"/>
                </a:solidFill>
                <a:ea typeface="Arial" pitchFamily="-112" charset="0"/>
                <a:cs typeface="Arial" pitchFamily="-112" charset="0"/>
              </a:rPr>
              <a:t>Des Moines Airport Data</a:t>
            </a:r>
          </a:p>
        </p:txBody>
      </p:sp>
      <p:sp>
        <p:nvSpPr>
          <p:cNvPr id="6" name="TextBox 3"/>
          <p:cNvSpPr txBox="1">
            <a:spLocks noChangeArrowheads="1"/>
          </p:cNvSpPr>
          <p:nvPr/>
        </p:nvSpPr>
        <p:spPr bwMode="auto">
          <a:xfrm>
            <a:off x="808567" y="4118969"/>
            <a:ext cx="1003300" cy="369888"/>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1974:  </a:t>
            </a:r>
            <a:r>
              <a:rPr lang="en-US" dirty="0"/>
              <a:t>7</a:t>
            </a:r>
            <a:endParaRPr lang="en-US" sz="1800" dirty="0"/>
          </a:p>
        </p:txBody>
      </p:sp>
      <p:sp>
        <p:nvSpPr>
          <p:cNvPr id="7" name="TextBox 3"/>
          <p:cNvSpPr txBox="1">
            <a:spLocks noChangeArrowheads="1"/>
          </p:cNvSpPr>
          <p:nvPr/>
        </p:nvSpPr>
        <p:spPr bwMode="auto">
          <a:xfrm>
            <a:off x="1951567" y="3932985"/>
            <a:ext cx="1011766" cy="369332"/>
          </a:xfrm>
          <a:prstGeom prst="rect">
            <a:avLst/>
          </a:prstGeom>
          <a:solidFill>
            <a:schemeClr val="bg1"/>
          </a:solidFill>
          <a:ln w="9525">
            <a:noFill/>
            <a:miter lim="800000"/>
            <a:headEnd/>
            <a:tailEnd/>
          </a:ln>
        </p:spPr>
        <p:txBody>
          <a:bodyPr wrap="square">
            <a:prstTxWarp prst="textNoShape">
              <a:avLst/>
            </a:prstTxWarp>
            <a:spAutoFit/>
          </a:bodyPr>
          <a:lstStyle/>
          <a:p>
            <a:r>
              <a:rPr lang="en-US" sz="1800" dirty="0" smtClean="0"/>
              <a:t>1977:  8</a:t>
            </a:r>
            <a:endParaRPr lang="en-US" sz="1800" dirty="0"/>
          </a:p>
        </p:txBody>
      </p:sp>
      <p:sp>
        <p:nvSpPr>
          <p:cNvPr id="8" name="TextBox 3"/>
          <p:cNvSpPr txBox="1">
            <a:spLocks noChangeArrowheads="1"/>
          </p:cNvSpPr>
          <p:nvPr/>
        </p:nvSpPr>
        <p:spPr bwMode="auto">
          <a:xfrm>
            <a:off x="1962150" y="304581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1983:  </a:t>
            </a:r>
            <a:r>
              <a:rPr lang="en-US" dirty="0" smtClean="0"/>
              <a:t>13</a:t>
            </a:r>
            <a:endParaRPr lang="en-US" sz="1800" dirty="0"/>
          </a:p>
        </p:txBody>
      </p:sp>
      <p:sp>
        <p:nvSpPr>
          <p:cNvPr id="9" name="TextBox 3"/>
          <p:cNvSpPr txBox="1">
            <a:spLocks noChangeArrowheads="1"/>
          </p:cNvSpPr>
          <p:nvPr/>
        </p:nvSpPr>
        <p:spPr bwMode="auto">
          <a:xfrm>
            <a:off x="4349750" y="3415705"/>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1988:  </a:t>
            </a:r>
            <a:r>
              <a:rPr lang="en-US" dirty="0" smtClean="0"/>
              <a:t>10</a:t>
            </a:r>
            <a:endParaRPr lang="en-US" sz="1800" dirty="0"/>
          </a:p>
        </p:txBody>
      </p:sp>
      <p:sp>
        <p:nvSpPr>
          <p:cNvPr id="11" name="Left Brace 9"/>
          <p:cNvSpPr>
            <a:spLocks/>
          </p:cNvSpPr>
          <p:nvPr/>
        </p:nvSpPr>
        <p:spPr bwMode="auto">
          <a:xfrm rot="5400000">
            <a:off x="6112933" y="3459627"/>
            <a:ext cx="762000" cy="40513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2" name="TextBox 11"/>
          <p:cNvSpPr txBox="1"/>
          <p:nvPr/>
        </p:nvSpPr>
        <p:spPr>
          <a:xfrm>
            <a:off x="6959251" y="3203320"/>
            <a:ext cx="1731781" cy="369332"/>
          </a:xfrm>
          <a:prstGeom prst="rect">
            <a:avLst/>
          </a:prstGeom>
          <a:solidFill>
            <a:srgbClr val="FFFFFF"/>
          </a:solidFill>
        </p:spPr>
        <p:txBody>
          <a:bodyPr wrap="square" rtlCol="0">
            <a:spAutoFit/>
          </a:bodyPr>
          <a:lstStyle/>
          <a:p>
            <a:pPr algn="ctr"/>
            <a:r>
              <a:rPr lang="en-US" dirty="0" smtClean="0"/>
              <a:t>11 days in 2012</a:t>
            </a:r>
            <a:endParaRPr lang="en-US" dirty="0"/>
          </a:p>
        </p:txBody>
      </p:sp>
      <p:sp>
        <p:nvSpPr>
          <p:cNvPr id="13" name="TextBox 11"/>
          <p:cNvSpPr txBox="1">
            <a:spLocks noChangeArrowheads="1"/>
          </p:cNvSpPr>
          <p:nvPr/>
        </p:nvSpPr>
        <p:spPr bwMode="auto">
          <a:xfrm>
            <a:off x="4876799" y="4564648"/>
            <a:ext cx="3272367" cy="369888"/>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800" dirty="0"/>
              <a:t>6 days ≥ 100</a:t>
            </a:r>
            <a:r>
              <a:rPr lang="en-US" sz="1800" baseline="30000" dirty="0"/>
              <a:t>o</a:t>
            </a:r>
            <a:r>
              <a:rPr lang="en-US" sz="1800" dirty="0"/>
              <a:t>F </a:t>
            </a:r>
            <a:r>
              <a:rPr lang="en-US" sz="1800" dirty="0" smtClean="0"/>
              <a:t>in 23 </a:t>
            </a:r>
            <a:r>
              <a:rPr lang="en-US" sz="1800" dirty="0"/>
              <a:t>years</a:t>
            </a:r>
          </a:p>
        </p:txBody>
      </p:sp>
    </p:spTree>
    <p:extLst>
      <p:ext uri="{BB962C8B-B14F-4D97-AF65-F5344CB8AC3E}">
        <p14:creationId xmlns:p14="http://schemas.microsoft.com/office/powerpoint/2010/main" val="30820295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038766382"/>
              </p:ext>
            </p:extLst>
          </p:nvPr>
        </p:nvGraphicFramePr>
        <p:xfrm>
          <a:off x="0" y="1295401"/>
          <a:ext cx="4480560" cy="256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444686226"/>
              </p:ext>
            </p:extLst>
          </p:nvPr>
        </p:nvGraphicFramePr>
        <p:xfrm>
          <a:off x="4663440" y="1295401"/>
          <a:ext cx="448056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4671823" y="4080933"/>
          <a:ext cx="4472177" cy="2560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0" y="4080933"/>
          <a:ext cx="4480559" cy="25603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561885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5345</TotalTime>
  <Words>1944</Words>
  <Application>Microsoft Macintosh PowerPoint</Application>
  <PresentationFormat>On-screen Show (4:3)</PresentationFormat>
  <Paragraphs>338</Paragraphs>
  <Slides>68</Slides>
  <Notes>10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Impact of Weather Extremes and Climate Change on Midwest Agriculture</vt:lpstr>
      <vt:lpstr>Outline</vt:lpstr>
      <vt:lpstr>Global CO2 and  Mean Temperature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 Summer (JJA) Dew-Point Temperatures for Des Moines, IA</vt:lpstr>
      <vt:lpstr>Iowa Agricultural Producers are Adapting to Climate Change:</vt:lpstr>
      <vt:lpstr>PowerPoint Presentation</vt:lpstr>
      <vt:lpstr>PowerPoint Presentation</vt:lpstr>
      <vt:lpstr>PowerPoint Presentation</vt:lpstr>
      <vt:lpstr>PowerPoint Presentation</vt:lpstr>
      <vt:lpstr>PowerPoint Presentation</vt:lpstr>
      <vt:lpstr>PowerPoint Presentation</vt:lpstr>
      <vt:lpstr>Projected Change in Precipitation: 2081-2099 </vt:lpstr>
      <vt:lpstr>Extreme weather events become more common</vt:lpstr>
      <vt:lpstr>PowerPoint Presentation</vt:lpstr>
      <vt:lpstr>Length of Grain Fill Period and Corn Yields:  Impact of High Temperatures</vt:lpstr>
      <vt:lpstr>PowerPoint Presentation</vt:lpstr>
      <vt:lpstr>PowerPoint Presentation</vt:lpstr>
      <vt:lpstr>PowerPoint Presentation</vt:lpstr>
      <vt:lpstr>PowerPoint Presentation</vt:lpstr>
      <vt:lpstr>Yield Change by Mid-Century: Maize</vt:lpstr>
      <vt:lpstr>Yield Change by Mid-Century: Soybeans</vt:lpstr>
      <vt:lpstr>Yield Change by Mid-Century: Wheat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For More Information:</vt:lpstr>
    </vt:vector>
  </TitlesOfParts>
  <Company>Iowa State University - ECM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ECM Staff</dc:creator>
  <cp:lastModifiedBy>Gene Takle</cp:lastModifiedBy>
  <cp:revision>224</cp:revision>
  <dcterms:created xsi:type="dcterms:W3CDTF">2011-01-26T00:22:31Z</dcterms:created>
  <dcterms:modified xsi:type="dcterms:W3CDTF">2013-03-25T03:38:29Z</dcterms:modified>
</cp:coreProperties>
</file>